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79" r:id="rId5"/>
    <p:sldId id="297" r:id="rId6"/>
    <p:sldId id="299" r:id="rId7"/>
    <p:sldId id="281" r:id="rId8"/>
    <p:sldId id="282" r:id="rId9"/>
    <p:sldId id="280" r:id="rId10"/>
    <p:sldId id="341" r:id="rId11"/>
    <p:sldId id="342" r:id="rId12"/>
    <p:sldId id="340" r:id="rId13"/>
    <p:sldId id="334" r:id="rId14"/>
    <p:sldId id="300" r:id="rId15"/>
    <p:sldId id="302" r:id="rId16"/>
    <p:sldId id="337" r:id="rId17"/>
    <p:sldId id="336" r:id="rId18"/>
    <p:sldId id="278" r:id="rId19"/>
    <p:sldId id="277" r:id="rId20"/>
    <p:sldId id="316" r:id="rId21"/>
    <p:sldId id="318" r:id="rId22"/>
    <p:sldId id="349" r:id="rId23"/>
    <p:sldId id="305" r:id="rId24"/>
    <p:sldId id="285" r:id="rId25"/>
    <p:sldId id="265" r:id="rId26"/>
    <p:sldId id="264" r:id="rId27"/>
    <p:sldId id="287" r:id="rId28"/>
    <p:sldId id="288" r:id="rId29"/>
    <p:sldId id="310" r:id="rId30"/>
    <p:sldId id="289" r:id="rId31"/>
    <p:sldId id="266" r:id="rId32"/>
    <p:sldId id="311" r:id="rId33"/>
    <p:sldId id="319" r:id="rId34"/>
    <p:sldId id="307" r:id="rId35"/>
    <p:sldId id="309" r:id="rId36"/>
    <p:sldId id="346" r:id="rId37"/>
    <p:sldId id="359" r:id="rId38"/>
    <p:sldId id="357" r:id="rId39"/>
    <p:sldId id="294" r:id="rId40"/>
    <p:sldId id="344" r:id="rId41"/>
    <p:sldId id="345" r:id="rId42"/>
    <p:sldId id="347" r:id="rId43"/>
    <p:sldId id="306" r:id="rId44"/>
    <p:sldId id="343" r:id="rId45"/>
    <p:sldId id="272" r:id="rId46"/>
    <p:sldId id="295" r:id="rId47"/>
    <p:sldId id="270" r:id="rId48"/>
    <p:sldId id="292" r:id="rId49"/>
    <p:sldId id="274" r:id="rId50"/>
    <p:sldId id="293" r:id="rId51"/>
    <p:sldId id="296" r:id="rId52"/>
    <p:sldId id="290" r:id="rId53"/>
    <p:sldId id="335" r:id="rId54"/>
    <p:sldId id="332" r:id="rId55"/>
    <p:sldId id="329" r:id="rId56"/>
    <p:sldId id="330" r:id="rId57"/>
    <p:sldId id="326" r:id="rId58"/>
    <p:sldId id="328" r:id="rId59"/>
    <p:sldId id="333" r:id="rId60"/>
    <p:sldId id="331" r:id="rId61"/>
    <p:sldId id="322" r:id="rId62"/>
    <p:sldId id="320" r:id="rId63"/>
    <p:sldId id="351" r:id="rId64"/>
    <p:sldId id="352" r:id="rId65"/>
    <p:sldId id="353" r:id="rId66"/>
    <p:sldId id="354" r:id="rId67"/>
    <p:sldId id="355" r:id="rId68"/>
    <p:sldId id="350" r:id="rId69"/>
    <p:sldId id="31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FDFED7-8424-4F86-931B-3D175E257BC2}" v="178" dt="2025-06-19T10:30:26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69" d="100"/>
          <a:sy n="69" d="100"/>
        </p:scale>
        <p:origin x="5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ppfas1.sharepoint.com/sites/PPFASResearch712/Shared%20Documents/PPFAS%20Research/Sectors/Retail/Apparel%20Industry/Apparel%20Industry%20Comparison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Charts!$B$184</c:f>
              <c:strCache>
                <c:ptCount val="1"/>
                <c:pt idx="0">
                  <c:v>COGS as a % of Revenue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Charts!$A$185:$A$199</c:f>
              <c:strCache>
                <c:ptCount val="15"/>
                <c:pt idx="0">
                  <c:v>Dmart</c:v>
                </c:pt>
                <c:pt idx="1">
                  <c:v>VMM</c:v>
                </c:pt>
                <c:pt idx="2">
                  <c:v>V2 Retail</c:v>
                </c:pt>
                <c:pt idx="3">
                  <c:v>Style Baazar</c:v>
                </c:pt>
                <c:pt idx="4">
                  <c:v>Vmart</c:v>
                </c:pt>
                <c:pt idx="5">
                  <c:v>Trent</c:v>
                </c:pt>
                <c:pt idx="6">
                  <c:v>Arvind Fashion</c:v>
                </c:pt>
                <c:pt idx="7">
                  <c:v>Lux</c:v>
                </c:pt>
                <c:pt idx="8">
                  <c:v>Dollar</c:v>
                </c:pt>
                <c:pt idx="9">
                  <c:v>Page</c:v>
                </c:pt>
                <c:pt idx="10">
                  <c:v>ABFRL</c:v>
                </c:pt>
                <c:pt idx="11">
                  <c:v>Rupa</c:v>
                </c:pt>
                <c:pt idx="12">
                  <c:v>Manyavar</c:v>
                </c:pt>
                <c:pt idx="13">
                  <c:v>Sabyasachi</c:v>
                </c:pt>
                <c:pt idx="14">
                  <c:v>Shantanu &amp; Nikhil</c:v>
                </c:pt>
              </c:strCache>
            </c:strRef>
          </c:cat>
          <c:val>
            <c:numRef>
              <c:f>Charts!$B$185:$B$199</c:f>
              <c:numCache>
                <c:formatCode>0%</c:formatCode>
                <c:ptCount val="15"/>
                <c:pt idx="0">
                  <c:v>0.85</c:v>
                </c:pt>
                <c:pt idx="1">
                  <c:v>0.73</c:v>
                </c:pt>
                <c:pt idx="2">
                  <c:v>0.71</c:v>
                </c:pt>
                <c:pt idx="3">
                  <c:v>0.67</c:v>
                </c:pt>
                <c:pt idx="4">
                  <c:v>0.66</c:v>
                </c:pt>
                <c:pt idx="5">
                  <c:v>0.56999999999999995</c:v>
                </c:pt>
                <c:pt idx="6">
                  <c:v>0.48</c:v>
                </c:pt>
                <c:pt idx="7">
                  <c:v>0.47</c:v>
                </c:pt>
                <c:pt idx="8">
                  <c:v>0.46</c:v>
                </c:pt>
                <c:pt idx="9">
                  <c:v>0.45</c:v>
                </c:pt>
                <c:pt idx="10">
                  <c:v>0.45</c:v>
                </c:pt>
                <c:pt idx="11">
                  <c:v>0.44</c:v>
                </c:pt>
                <c:pt idx="12">
                  <c:v>0.28000000000000003</c:v>
                </c:pt>
                <c:pt idx="13">
                  <c:v>0.22</c:v>
                </c:pt>
                <c:pt idx="1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6-43F6-8FFA-8F09B6682872}"/>
            </c:ext>
          </c:extLst>
        </c:ser>
        <c:ser>
          <c:idx val="1"/>
          <c:order val="1"/>
          <c:tx>
            <c:strRef>
              <c:f>Charts!$C$184</c:f>
              <c:strCache>
                <c:ptCount val="1"/>
                <c:pt idx="0">
                  <c:v>Operating Cost as a % of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Charts!$A$185:$A$199</c:f>
              <c:strCache>
                <c:ptCount val="15"/>
                <c:pt idx="0">
                  <c:v>Dmart</c:v>
                </c:pt>
                <c:pt idx="1">
                  <c:v>VMM</c:v>
                </c:pt>
                <c:pt idx="2">
                  <c:v>V2 Retail</c:v>
                </c:pt>
                <c:pt idx="3">
                  <c:v>Style Baazar</c:v>
                </c:pt>
                <c:pt idx="4">
                  <c:v>Vmart</c:v>
                </c:pt>
                <c:pt idx="5">
                  <c:v>Trent</c:v>
                </c:pt>
                <c:pt idx="6">
                  <c:v>Arvind Fashion</c:v>
                </c:pt>
                <c:pt idx="7">
                  <c:v>Lux</c:v>
                </c:pt>
                <c:pt idx="8">
                  <c:v>Dollar</c:v>
                </c:pt>
                <c:pt idx="9">
                  <c:v>Page</c:v>
                </c:pt>
                <c:pt idx="10">
                  <c:v>ABFRL</c:v>
                </c:pt>
                <c:pt idx="11">
                  <c:v>Rupa</c:v>
                </c:pt>
                <c:pt idx="12">
                  <c:v>Manyavar</c:v>
                </c:pt>
                <c:pt idx="13">
                  <c:v>Sabyasachi</c:v>
                </c:pt>
                <c:pt idx="14">
                  <c:v>Shantanu &amp; Nikhil</c:v>
                </c:pt>
              </c:strCache>
            </c:strRef>
          </c:cat>
          <c:val>
            <c:numRef>
              <c:f>Charts!$C$185:$C$199</c:f>
              <c:numCache>
                <c:formatCode>0%</c:formatCode>
                <c:ptCount val="15"/>
                <c:pt idx="0">
                  <c:v>7.0000000000000007E-2</c:v>
                </c:pt>
                <c:pt idx="1">
                  <c:v>0.19</c:v>
                </c:pt>
                <c:pt idx="2">
                  <c:v>0.24</c:v>
                </c:pt>
                <c:pt idx="3">
                  <c:v>0.27</c:v>
                </c:pt>
                <c:pt idx="4">
                  <c:v>0.33</c:v>
                </c:pt>
                <c:pt idx="5">
                  <c:v>0.32</c:v>
                </c:pt>
                <c:pt idx="6">
                  <c:v>0.45</c:v>
                </c:pt>
                <c:pt idx="7">
                  <c:v>0.46</c:v>
                </c:pt>
                <c:pt idx="8">
                  <c:v>0.44</c:v>
                </c:pt>
                <c:pt idx="9">
                  <c:v>0.36</c:v>
                </c:pt>
                <c:pt idx="10">
                  <c:v>0.55000000000000004</c:v>
                </c:pt>
                <c:pt idx="11">
                  <c:v>0.46</c:v>
                </c:pt>
                <c:pt idx="12">
                  <c:v>0.35</c:v>
                </c:pt>
                <c:pt idx="13">
                  <c:v>0.57999999999999996</c:v>
                </c:pt>
                <c:pt idx="1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D6-43F6-8FFA-8F09B668287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67595664"/>
        <c:axId val="767595184"/>
      </c:barChart>
      <c:catAx>
        <c:axId val="76759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595184"/>
        <c:crosses val="autoZero"/>
        <c:auto val="1"/>
        <c:lblAlgn val="ctr"/>
        <c:lblOffset val="100"/>
        <c:noMultiLvlLbl val="0"/>
      </c:catAx>
      <c:valAx>
        <c:axId val="76759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59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 dirty="0"/>
              <a:t>~Average Store Size (</a:t>
            </a:r>
            <a:r>
              <a:rPr lang="en-IN" sz="2800" dirty="0" err="1"/>
              <a:t>sq</a:t>
            </a:r>
            <a:r>
              <a:rPr lang="en-IN" sz="2800" dirty="0"/>
              <a:t> ft)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Charts!$B$168</c:f>
              <c:strCache>
                <c:ptCount val="1"/>
                <c:pt idx="0">
                  <c:v>FY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Charts!$A$169:$A$180</c:f>
              <c:strCache>
                <c:ptCount val="12"/>
                <c:pt idx="0">
                  <c:v>Pantaloons</c:v>
                </c:pt>
                <c:pt idx="1">
                  <c:v>Westside</c:v>
                </c:pt>
                <c:pt idx="2">
                  <c:v>Dmart</c:v>
                </c:pt>
                <c:pt idx="3">
                  <c:v>Vishal Mega mart</c:v>
                </c:pt>
                <c:pt idx="4">
                  <c:v>Zudio</c:v>
                </c:pt>
                <c:pt idx="5">
                  <c:v>Vmart</c:v>
                </c:pt>
                <c:pt idx="6">
                  <c:v>V2-Retail</c:v>
                </c:pt>
                <c:pt idx="7">
                  <c:v>Style Baazar </c:v>
                </c:pt>
                <c:pt idx="8">
                  <c:v>Style Up</c:v>
                </c:pt>
                <c:pt idx="9">
                  <c:v>Intune</c:v>
                </c:pt>
                <c:pt idx="10">
                  <c:v>Style Union</c:v>
                </c:pt>
                <c:pt idx="11">
                  <c:v>Yousta</c:v>
                </c:pt>
              </c:strCache>
            </c:strRef>
          </c:cat>
          <c:val>
            <c:numRef>
              <c:f>Charts!$B$169:$B$180</c:f>
              <c:numCache>
                <c:formatCode>#,##0</c:formatCode>
                <c:ptCount val="12"/>
                <c:pt idx="0">
                  <c:v>13000</c:v>
                </c:pt>
                <c:pt idx="1">
                  <c:v>25000</c:v>
                </c:pt>
                <c:pt idx="2">
                  <c:v>40000</c:v>
                </c:pt>
                <c:pt idx="3">
                  <c:v>17500</c:v>
                </c:pt>
                <c:pt idx="4">
                  <c:v>12000</c:v>
                </c:pt>
                <c:pt idx="5">
                  <c:v>8000</c:v>
                </c:pt>
                <c:pt idx="6">
                  <c:v>10000</c:v>
                </c:pt>
                <c:pt idx="7">
                  <c:v>9000</c:v>
                </c:pt>
                <c:pt idx="8">
                  <c:v>8000</c:v>
                </c:pt>
                <c:pt idx="9">
                  <c:v>5000</c:v>
                </c:pt>
                <c:pt idx="10">
                  <c:v>8500</c:v>
                </c:pt>
                <c:pt idx="11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6E-475C-9684-DBC695B1DE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5571952"/>
        <c:axId val="1335570032"/>
      </c:barChart>
      <c:catAx>
        <c:axId val="133557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570032"/>
        <c:crosses val="autoZero"/>
        <c:auto val="1"/>
        <c:lblAlgn val="ctr"/>
        <c:lblOffset val="100"/>
        <c:noMultiLvlLbl val="0"/>
      </c:catAx>
      <c:valAx>
        <c:axId val="133557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57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Private Label Share (FY25)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Charts!$B$129</c:f>
              <c:strCache>
                <c:ptCount val="1"/>
                <c:pt idx="0">
                  <c:v>FY2025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961A5332-4FB6-43A3-80A6-5A7F397B9CA9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F2C-4767-BDD6-1560EED1B9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Charts!$A$130:$A$137</c:f>
              <c:strCache>
                <c:ptCount val="8"/>
                <c:pt idx="0">
                  <c:v>Shoppers Stop</c:v>
                </c:pt>
                <c:pt idx="1">
                  <c:v>Pantaloons</c:v>
                </c:pt>
                <c:pt idx="2">
                  <c:v>Westside</c:v>
                </c:pt>
                <c:pt idx="3">
                  <c:v>Zudio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Charts!$B$130:$B$137</c:f>
              <c:numCache>
                <c:formatCode>0%</c:formatCode>
                <c:ptCount val="8"/>
                <c:pt idx="0">
                  <c:v>0.11749999999999999</c:v>
                </c:pt>
                <c:pt idx="1">
                  <c:v>0.63</c:v>
                </c:pt>
                <c:pt idx="2">
                  <c:v>1</c:v>
                </c:pt>
                <c:pt idx="3">
                  <c:v>1</c:v>
                </c:pt>
                <c:pt idx="4">
                  <c:v>0.73099999999999998</c:v>
                </c:pt>
                <c:pt idx="5">
                  <c:v>0.66</c:v>
                </c:pt>
                <c:pt idx="6">
                  <c:v>0.85</c:v>
                </c:pt>
                <c:pt idx="7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9-4D3D-995F-ECB029087F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4911568"/>
        <c:axId val="814916848"/>
      </c:barChart>
      <c:catAx>
        <c:axId val="81491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916848"/>
        <c:crosses val="autoZero"/>
        <c:auto val="1"/>
        <c:lblAlgn val="ctr"/>
        <c:lblOffset val="100"/>
        <c:noMultiLvlLbl val="0"/>
      </c:catAx>
      <c:valAx>
        <c:axId val="81491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491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Gross Margins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Charts!$A$247</c:f>
              <c:strCache>
                <c:ptCount val="1"/>
                <c:pt idx="0">
                  <c:v>ABFRL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Charts!$B$247:$L$247</c:f>
              <c:numCache>
                <c:formatCode>0.00%</c:formatCode>
                <c:ptCount val="11"/>
                <c:pt idx="0">
                  <c:v>0.4602</c:v>
                </c:pt>
                <c:pt idx="1">
                  <c:v>0.54400000000000004</c:v>
                </c:pt>
                <c:pt idx="2">
                  <c:v>0.54900000000000004</c:v>
                </c:pt>
                <c:pt idx="3">
                  <c:v>0.53010000000000002</c:v>
                </c:pt>
                <c:pt idx="4">
                  <c:v>0.52029999999999998</c:v>
                </c:pt>
                <c:pt idx="5">
                  <c:v>0.52290000000000003</c:v>
                </c:pt>
                <c:pt idx="6">
                  <c:v>0.51849999999999996</c:v>
                </c:pt>
                <c:pt idx="7">
                  <c:v>0.54830000000000001</c:v>
                </c:pt>
                <c:pt idx="8">
                  <c:v>0.55710000000000004</c:v>
                </c:pt>
                <c:pt idx="9">
                  <c:v>0.55969999999999998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15-430D-A243-C2A965F5DE56}"/>
            </c:ext>
          </c:extLst>
        </c:ser>
        <c:ser>
          <c:idx val="1"/>
          <c:order val="1"/>
          <c:tx>
            <c:strRef>
              <c:f>Charts!$A$248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Charts!$B$248:$L$248</c:f>
              <c:numCache>
                <c:formatCode>0.00%</c:formatCode>
                <c:ptCount val="11"/>
                <c:pt idx="1">
                  <c:v>0.32700000000000001</c:v>
                </c:pt>
                <c:pt idx="2">
                  <c:v>0.35</c:v>
                </c:pt>
                <c:pt idx="3">
                  <c:v>0.36</c:v>
                </c:pt>
                <c:pt idx="4">
                  <c:v>0.39</c:v>
                </c:pt>
                <c:pt idx="5">
                  <c:v>0.38800000000000001</c:v>
                </c:pt>
                <c:pt idx="6">
                  <c:v>0.32500000000000001</c:v>
                </c:pt>
                <c:pt idx="7">
                  <c:v>0.35699999999999998</c:v>
                </c:pt>
                <c:pt idx="8">
                  <c:v>0.38900000000000001</c:v>
                </c:pt>
                <c:pt idx="9">
                  <c:v>0.377</c:v>
                </c:pt>
                <c:pt idx="10">
                  <c:v>0.41099999999999998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15-430D-A243-C2A965F5DE56}"/>
            </c:ext>
          </c:extLst>
        </c:ser>
        <c:ser>
          <c:idx val="2"/>
          <c:order val="2"/>
          <c:tx>
            <c:strRef>
              <c:f>Charts!$A$249</c:f>
              <c:strCache>
                <c:ptCount val="1"/>
                <c:pt idx="0">
                  <c:v>Arvind Fashions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Charts!$B$249:$L$249</c:f>
              <c:numCache>
                <c:formatCode>General</c:formatCode>
                <c:ptCount val="11"/>
                <c:pt idx="2" formatCode="0.00%">
                  <c:v>0.49399999999999999</c:v>
                </c:pt>
                <c:pt idx="3" formatCode="0.00%">
                  <c:v>0.51600000000000001</c:v>
                </c:pt>
                <c:pt idx="4" formatCode="0.00%">
                  <c:v>0.49299999999999999</c:v>
                </c:pt>
                <c:pt idx="5" formatCode="0.00%">
                  <c:v>0.433</c:v>
                </c:pt>
                <c:pt idx="6" formatCode="0.00%">
                  <c:v>0.39700000000000002</c:v>
                </c:pt>
                <c:pt idx="7" formatCode="0.00%">
                  <c:v>0.42899999999999999</c:v>
                </c:pt>
                <c:pt idx="8" formatCode="0.00%">
                  <c:v>0.48399999999999999</c:v>
                </c:pt>
                <c:pt idx="9" formatCode="0.00%">
                  <c:v>0.51300000000000001</c:v>
                </c:pt>
                <c:pt idx="10" formatCode="0.00%">
                  <c:v>0.53500000000000003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15-430D-A243-C2A965F5DE56}"/>
            </c:ext>
          </c:extLst>
        </c:ser>
        <c:ser>
          <c:idx val="3"/>
          <c:order val="3"/>
          <c:tx>
            <c:strRef>
              <c:f>Charts!$A$250</c:f>
              <c:strCache>
                <c:ptCount val="1"/>
                <c:pt idx="0">
                  <c:v>Trent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Charts!$B$250:$L$250</c:f>
              <c:numCache>
                <c:formatCode>0.00%</c:formatCode>
                <c:ptCount val="11"/>
                <c:pt idx="1">
                  <c:v>0.51680000000000004</c:v>
                </c:pt>
                <c:pt idx="2">
                  <c:v>0.52939999999999998</c:v>
                </c:pt>
                <c:pt idx="3">
                  <c:v>0.53149999999999997</c:v>
                </c:pt>
                <c:pt idx="4">
                  <c:v>0.50900000000000001</c:v>
                </c:pt>
                <c:pt idx="5">
                  <c:v>0.48170000000000002</c:v>
                </c:pt>
                <c:pt idx="6">
                  <c:v>0.4511</c:v>
                </c:pt>
                <c:pt idx="7">
                  <c:v>0.46899999999999997</c:v>
                </c:pt>
                <c:pt idx="8">
                  <c:v>0.44490000000000002</c:v>
                </c:pt>
                <c:pt idx="9">
                  <c:v>0.45050000000000001</c:v>
                </c:pt>
                <c:pt idx="10">
                  <c:v>0.44169999999999998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15-430D-A243-C2A965F5DE56}"/>
            </c:ext>
          </c:extLst>
        </c:ser>
        <c:ser>
          <c:idx val="4"/>
          <c:order val="4"/>
          <c:tx>
            <c:strRef>
              <c:f>Charts!$A$251</c:f>
              <c:strCache>
                <c:ptCount val="1"/>
                <c:pt idx="0">
                  <c:v>Dmart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Charts!$B$251:$L$251</c:f>
              <c:numCache>
                <c:formatCode>0.00%</c:formatCode>
                <c:ptCount val="11"/>
                <c:pt idx="0">
                  <c:v>0.15029999999999999</c:v>
                </c:pt>
                <c:pt idx="1">
                  <c:v>0.15090000000000001</c:v>
                </c:pt>
                <c:pt idx="2">
                  <c:v>0.1547</c:v>
                </c:pt>
                <c:pt idx="3">
                  <c:v>0.1633</c:v>
                </c:pt>
                <c:pt idx="4">
                  <c:v>0.1522</c:v>
                </c:pt>
                <c:pt idx="5">
                  <c:v>0.1535</c:v>
                </c:pt>
                <c:pt idx="6">
                  <c:v>0.1555</c:v>
                </c:pt>
                <c:pt idx="7">
                  <c:v>0.151</c:v>
                </c:pt>
                <c:pt idx="8">
                  <c:v>0.1532</c:v>
                </c:pt>
                <c:pt idx="9">
                  <c:v>0.15040000000000001</c:v>
                </c:pt>
                <c:pt idx="10">
                  <c:v>0.15010000000000001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15-430D-A243-C2A965F5DE56}"/>
            </c:ext>
          </c:extLst>
        </c:ser>
        <c:ser>
          <c:idx val="5"/>
          <c:order val="5"/>
          <c:tx>
            <c:strRef>
              <c:f>Charts!$A$252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Charts!$B$252:$L$252</c:f>
              <c:numCache>
                <c:formatCode>General</c:formatCode>
                <c:ptCount val="11"/>
                <c:pt idx="7" formatCode="0.00%">
                  <c:v>0.28989999999999999</c:v>
                </c:pt>
                <c:pt idx="8" formatCode="0.00%">
                  <c:v>0.2747</c:v>
                </c:pt>
                <c:pt idx="9" formatCode="0.00%">
                  <c:v>0.27939999999999998</c:v>
                </c:pt>
                <c:pt idx="10" formatCode="0.00%">
                  <c:v>0.2888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15-430D-A243-C2A965F5DE56}"/>
            </c:ext>
          </c:extLst>
        </c:ser>
        <c:ser>
          <c:idx val="6"/>
          <c:order val="6"/>
          <c:tx>
            <c:strRef>
              <c:f>Charts!$A$253</c:f>
              <c:strCache>
                <c:ptCount val="1"/>
                <c:pt idx="0">
                  <c:v>VMart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Charts!$B$253:$L$253</c:f>
              <c:numCache>
                <c:formatCode>0.00%</c:formatCode>
                <c:ptCount val="11"/>
                <c:pt idx="0">
                  <c:v>0.28839999999999999</c:v>
                </c:pt>
                <c:pt idx="1">
                  <c:v>0.29520000000000002</c:v>
                </c:pt>
                <c:pt idx="2">
                  <c:v>0.30130000000000001</c:v>
                </c:pt>
                <c:pt idx="3">
                  <c:v>0.3231</c:v>
                </c:pt>
                <c:pt idx="4">
                  <c:v>0.32600000000000001</c:v>
                </c:pt>
                <c:pt idx="5">
                  <c:v>0.32419999999999999</c:v>
                </c:pt>
                <c:pt idx="6">
                  <c:v>0.34010000000000001</c:v>
                </c:pt>
                <c:pt idx="7">
                  <c:v>0.35060000000000002</c:v>
                </c:pt>
                <c:pt idx="8">
                  <c:v>0.35599999999999998</c:v>
                </c:pt>
                <c:pt idx="9">
                  <c:v>0.34970000000000001</c:v>
                </c:pt>
                <c:pt idx="10">
                  <c:v>0.34789999999999999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C15-430D-A243-C2A965F5DE56}"/>
            </c:ext>
          </c:extLst>
        </c:ser>
        <c:ser>
          <c:idx val="7"/>
          <c:order val="7"/>
          <c:tx>
            <c:strRef>
              <c:f>Charts!$A$254</c:f>
              <c:strCache>
                <c:ptCount val="1"/>
                <c:pt idx="0">
                  <c:v>V2 Retail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Charts!$B$254:$L$254</c:f>
              <c:numCache>
                <c:formatCode>0.00%</c:formatCode>
                <c:ptCount val="11"/>
                <c:pt idx="0">
                  <c:v>0.26300000000000001</c:v>
                </c:pt>
                <c:pt idx="1">
                  <c:v>0.29899999999999999</c:v>
                </c:pt>
                <c:pt idx="2">
                  <c:v>0.28999999999999998</c:v>
                </c:pt>
                <c:pt idx="3">
                  <c:v>0.318</c:v>
                </c:pt>
                <c:pt idx="4">
                  <c:v>0.32</c:v>
                </c:pt>
                <c:pt idx="5">
                  <c:v>0.27500000000000002</c:v>
                </c:pt>
                <c:pt idx="6">
                  <c:v>0.29599999999999999</c:v>
                </c:pt>
                <c:pt idx="7">
                  <c:v>0.35599999999999998</c:v>
                </c:pt>
                <c:pt idx="8">
                  <c:v>0.311</c:v>
                </c:pt>
                <c:pt idx="9">
                  <c:v>0.29899999999999999</c:v>
                </c:pt>
                <c:pt idx="10">
                  <c:v>0.29299999999999998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C15-430D-A243-C2A965F5DE56}"/>
            </c:ext>
          </c:extLst>
        </c:ser>
        <c:ser>
          <c:idx val="8"/>
          <c:order val="8"/>
          <c:tx>
            <c:strRef>
              <c:f>Charts!$A$255</c:f>
              <c:strCache>
                <c:ptCount val="1"/>
                <c:pt idx="0">
                  <c:v>Style Bazaar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Charts!$B$246:$L$246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Charts!$B$255:$L$255</c:f>
              <c:numCache>
                <c:formatCode>General</c:formatCode>
                <c:ptCount val="11"/>
                <c:pt idx="6" formatCode="0.00%">
                  <c:v>0.29290564764435439</c:v>
                </c:pt>
                <c:pt idx="7" formatCode="0.00%">
                  <c:v>0.31806981444989996</c:v>
                </c:pt>
                <c:pt idx="8" formatCode="0.00%">
                  <c:v>0.32239628482186256</c:v>
                </c:pt>
                <c:pt idx="9" formatCode="0.00%">
                  <c:v>0.33380142710010047</c:v>
                </c:pt>
                <c:pt idx="10" formatCode="0.00%">
                  <c:v>0.33670205889963556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C15-430D-A243-C2A965F5D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3178128"/>
        <c:axId val="1653177168"/>
      </c:lineChart>
      <c:catAx>
        <c:axId val="165317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77168"/>
        <c:crosses val="autoZero"/>
        <c:auto val="1"/>
        <c:lblAlgn val="ctr"/>
        <c:lblOffset val="100"/>
        <c:noMultiLvlLbl val="0"/>
      </c:catAx>
      <c:valAx>
        <c:axId val="165317716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7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EBITDA Margins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Charts!$A$275</c:f>
              <c:strCache>
                <c:ptCount val="1"/>
                <c:pt idx="0">
                  <c:v>ABFRL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Charts!$B$275:$L$275</c:f>
              <c:numCache>
                <c:formatCode>0.00%</c:formatCode>
                <c:ptCount val="11"/>
                <c:pt idx="0">
                  <c:v>4.07E-2</c:v>
                </c:pt>
                <c:pt idx="1">
                  <c:v>6.3500000000000001E-2</c:v>
                </c:pt>
                <c:pt idx="2">
                  <c:v>7.1300000000000002E-2</c:v>
                </c:pt>
                <c:pt idx="3">
                  <c:v>6.9500000000000006E-2</c:v>
                </c:pt>
                <c:pt idx="4">
                  <c:v>7.5600000000000001E-2</c:v>
                </c:pt>
                <c:pt idx="5">
                  <c:v>0.14430000000000001</c:v>
                </c:pt>
                <c:pt idx="6">
                  <c:v>0.11799999999999999</c:v>
                </c:pt>
                <c:pt idx="7">
                  <c:v>0.1457</c:v>
                </c:pt>
                <c:pt idx="8">
                  <c:v>0.1285</c:v>
                </c:pt>
                <c:pt idx="9">
                  <c:v>0.1187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E4-4C94-8132-A2F8563B6DED}"/>
            </c:ext>
          </c:extLst>
        </c:ser>
        <c:ser>
          <c:idx val="1"/>
          <c:order val="1"/>
          <c:tx>
            <c:strRef>
              <c:f>Charts!$A$276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Charts!$B$276:$L$276</c:f>
              <c:numCache>
                <c:formatCode>0.00%</c:formatCode>
                <c:ptCount val="11"/>
                <c:pt idx="1">
                  <c:v>3.7999999999999999E-2</c:v>
                </c:pt>
                <c:pt idx="2">
                  <c:v>5.0999999999999997E-2</c:v>
                </c:pt>
                <c:pt idx="3">
                  <c:v>5.2999999999999999E-2</c:v>
                </c:pt>
                <c:pt idx="4">
                  <c:v>6.4000000000000001E-2</c:v>
                </c:pt>
                <c:pt idx="5">
                  <c:v>9.2999999999999999E-2</c:v>
                </c:pt>
                <c:pt idx="6">
                  <c:v>-0.11700000000000001</c:v>
                </c:pt>
                <c:pt idx="7">
                  <c:v>1.2E-2</c:v>
                </c:pt>
                <c:pt idx="8">
                  <c:v>0.10299999999999999</c:v>
                </c:pt>
                <c:pt idx="9">
                  <c:v>9.0999999999999998E-2</c:v>
                </c:pt>
                <c:pt idx="10">
                  <c:v>0.153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E4-4C94-8132-A2F8563B6DED}"/>
            </c:ext>
          </c:extLst>
        </c:ser>
        <c:ser>
          <c:idx val="2"/>
          <c:order val="2"/>
          <c:tx>
            <c:strRef>
              <c:f>Charts!$A$277</c:f>
              <c:strCache>
                <c:ptCount val="1"/>
                <c:pt idx="0">
                  <c:v>Arvind Fashions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Charts!$B$277:$L$277</c:f>
              <c:numCache>
                <c:formatCode>General</c:formatCode>
                <c:ptCount val="11"/>
                <c:pt idx="2" formatCode="0.00%">
                  <c:v>6.8000000000000005E-2</c:v>
                </c:pt>
                <c:pt idx="3" formatCode="0.00%">
                  <c:v>7.0999999999999994E-2</c:v>
                </c:pt>
                <c:pt idx="4" formatCode="0.00%">
                  <c:v>6.0999999999999999E-2</c:v>
                </c:pt>
                <c:pt idx="5" formatCode="0.00%">
                  <c:v>1E-3</c:v>
                </c:pt>
                <c:pt idx="6" formatCode="0.00%">
                  <c:v>-5.7000000000000002E-2</c:v>
                </c:pt>
                <c:pt idx="7" formatCode="0.00%">
                  <c:v>6.0000000000000001E-3</c:v>
                </c:pt>
                <c:pt idx="8" formatCode="0.00%">
                  <c:v>7.0999999999999994E-2</c:v>
                </c:pt>
                <c:pt idx="9" formatCode="0.00%">
                  <c:v>7.6999999999999999E-2</c:v>
                </c:pt>
                <c:pt idx="10" formatCode="0.00%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E4-4C94-8132-A2F8563B6DED}"/>
            </c:ext>
          </c:extLst>
        </c:ser>
        <c:ser>
          <c:idx val="3"/>
          <c:order val="3"/>
          <c:tx>
            <c:strRef>
              <c:f>Charts!$A$278</c:f>
              <c:strCache>
                <c:ptCount val="1"/>
                <c:pt idx="0">
                  <c:v>Trent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Charts!$B$278:$L$278</c:f>
              <c:numCache>
                <c:formatCode>0.00%</c:formatCode>
                <c:ptCount val="11"/>
                <c:pt idx="0">
                  <c:v>0.10639999999999999</c:v>
                </c:pt>
                <c:pt idx="1">
                  <c:v>9.11E-2</c:v>
                </c:pt>
                <c:pt idx="2">
                  <c:v>9.9400000000000002E-2</c:v>
                </c:pt>
                <c:pt idx="3">
                  <c:v>0.1115</c:v>
                </c:pt>
                <c:pt idx="4">
                  <c:v>0.10050000000000001</c:v>
                </c:pt>
                <c:pt idx="5">
                  <c:v>0.1104</c:v>
                </c:pt>
                <c:pt idx="6">
                  <c:v>1.15E-2</c:v>
                </c:pt>
                <c:pt idx="7">
                  <c:v>7.8E-2</c:v>
                </c:pt>
                <c:pt idx="8">
                  <c:v>0.1026</c:v>
                </c:pt>
                <c:pt idx="9">
                  <c:v>0.13070000000000001</c:v>
                </c:pt>
                <c:pt idx="10">
                  <c:v>0.1716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E4-4C94-8132-A2F8563B6DED}"/>
            </c:ext>
          </c:extLst>
        </c:ser>
        <c:ser>
          <c:idx val="4"/>
          <c:order val="4"/>
          <c:tx>
            <c:strRef>
              <c:f>Charts!$A$279</c:f>
              <c:strCache>
                <c:ptCount val="1"/>
                <c:pt idx="0">
                  <c:v>Dmart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Charts!$B$279:$L$279</c:f>
              <c:numCache>
                <c:formatCode>0.00%</c:formatCode>
                <c:ptCount val="11"/>
                <c:pt idx="0">
                  <c:v>7.3899999999999993E-2</c:v>
                </c:pt>
                <c:pt idx="1">
                  <c:v>7.9200000000000007E-2</c:v>
                </c:pt>
                <c:pt idx="2">
                  <c:v>8.4699999999999998E-2</c:v>
                </c:pt>
                <c:pt idx="3">
                  <c:v>9.4200000000000006E-2</c:v>
                </c:pt>
                <c:pt idx="4">
                  <c:v>8.3900000000000002E-2</c:v>
                </c:pt>
                <c:pt idx="5">
                  <c:v>8.7800000000000003E-2</c:v>
                </c:pt>
                <c:pt idx="6">
                  <c:v>7.9699999999999993E-2</c:v>
                </c:pt>
                <c:pt idx="7">
                  <c:v>8.4099999999999994E-2</c:v>
                </c:pt>
                <c:pt idx="8">
                  <c:v>8.77E-2</c:v>
                </c:pt>
                <c:pt idx="9">
                  <c:v>8.3400000000000002E-2</c:v>
                </c:pt>
                <c:pt idx="10">
                  <c:v>7.7499999999999999E-2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FE4-4C94-8132-A2F8563B6DED}"/>
            </c:ext>
          </c:extLst>
        </c:ser>
        <c:ser>
          <c:idx val="5"/>
          <c:order val="5"/>
          <c:tx>
            <c:strRef>
              <c:f>Charts!$A$280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Charts!$B$280:$L$280</c:f>
              <c:numCache>
                <c:formatCode>General</c:formatCode>
                <c:ptCount val="11"/>
                <c:pt idx="7" formatCode="0.00%">
                  <c:v>0.15679999999999999</c:v>
                </c:pt>
                <c:pt idx="8" formatCode="0.00%">
                  <c:v>0.1409</c:v>
                </c:pt>
                <c:pt idx="9" formatCode="0.00%">
                  <c:v>0.14660000000000001</c:v>
                </c:pt>
                <c:pt idx="10" formatCode="0.00%">
                  <c:v>0.1474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FE4-4C94-8132-A2F8563B6DED}"/>
            </c:ext>
          </c:extLst>
        </c:ser>
        <c:ser>
          <c:idx val="6"/>
          <c:order val="6"/>
          <c:tx>
            <c:strRef>
              <c:f>Charts!$A$281</c:f>
              <c:strCache>
                <c:ptCount val="1"/>
                <c:pt idx="0">
                  <c:v>VMart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Charts!$B$281:$L$281</c:f>
              <c:numCache>
                <c:formatCode>0.00%</c:formatCode>
                <c:ptCount val="11"/>
                <c:pt idx="0">
                  <c:v>9.1200000000000003E-2</c:v>
                </c:pt>
                <c:pt idx="1">
                  <c:v>7.7700000000000005E-2</c:v>
                </c:pt>
                <c:pt idx="2">
                  <c:v>8.8400000000000006E-2</c:v>
                </c:pt>
                <c:pt idx="3">
                  <c:v>0.1116</c:v>
                </c:pt>
                <c:pt idx="4">
                  <c:v>9.64E-2</c:v>
                </c:pt>
                <c:pt idx="5">
                  <c:v>0.1283</c:v>
                </c:pt>
                <c:pt idx="6">
                  <c:v>0.1197</c:v>
                </c:pt>
                <c:pt idx="7">
                  <c:v>0.1216</c:v>
                </c:pt>
                <c:pt idx="8">
                  <c:v>0.1084</c:v>
                </c:pt>
                <c:pt idx="9">
                  <c:v>7.5899999999999995E-2</c:v>
                </c:pt>
                <c:pt idx="10">
                  <c:v>0.11550000000000001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FE4-4C94-8132-A2F8563B6DED}"/>
            </c:ext>
          </c:extLst>
        </c:ser>
        <c:ser>
          <c:idx val="7"/>
          <c:order val="7"/>
          <c:tx>
            <c:strRef>
              <c:f>Charts!$A$282</c:f>
              <c:strCache>
                <c:ptCount val="1"/>
                <c:pt idx="0">
                  <c:v>V2 Retail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Charts!$B$282:$L$282</c:f>
              <c:numCache>
                <c:formatCode>0.00%</c:formatCode>
                <c:ptCount val="11"/>
                <c:pt idx="0">
                  <c:v>0.107</c:v>
                </c:pt>
                <c:pt idx="1">
                  <c:v>0.105</c:v>
                </c:pt>
                <c:pt idx="2">
                  <c:v>0.09</c:v>
                </c:pt>
                <c:pt idx="3">
                  <c:v>9.1999999999999998E-2</c:v>
                </c:pt>
                <c:pt idx="4">
                  <c:v>6.2E-2</c:v>
                </c:pt>
                <c:pt idx="5">
                  <c:v>5.7000000000000002E-2</c:v>
                </c:pt>
                <c:pt idx="6">
                  <c:v>1.9E-2</c:v>
                </c:pt>
                <c:pt idx="7">
                  <c:v>3.7999999999999999E-2</c:v>
                </c:pt>
                <c:pt idx="8">
                  <c:v>4.2000000000000003E-2</c:v>
                </c:pt>
                <c:pt idx="9">
                  <c:v>0.08</c:v>
                </c:pt>
                <c:pt idx="10">
                  <c:v>0.13700000000000001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FE4-4C94-8132-A2F8563B6DED}"/>
            </c:ext>
          </c:extLst>
        </c:ser>
        <c:ser>
          <c:idx val="8"/>
          <c:order val="8"/>
          <c:tx>
            <c:strRef>
              <c:f>Charts!$A$283</c:f>
              <c:strCache>
                <c:ptCount val="1"/>
                <c:pt idx="0">
                  <c:v>Style Bazaar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Charts!$B$274:$L$274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Charts!$B$283:$L$283</c:f>
              <c:numCache>
                <c:formatCode>General</c:formatCode>
                <c:ptCount val="11"/>
                <c:pt idx="6" formatCode="0.00%">
                  <c:v>0.14023311878926573</c:v>
                </c:pt>
                <c:pt idx="7" formatCode="0.00%">
                  <c:v>0.1396677115652272</c:v>
                </c:pt>
                <c:pt idx="8" formatCode="0.00%">
                  <c:v>0.13591577929704474</c:v>
                </c:pt>
                <c:pt idx="9" formatCode="0.00%">
                  <c:v>0.15476707691875663</c:v>
                </c:pt>
                <c:pt idx="10" formatCode="0.00%">
                  <c:v>0.14678750550662548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FE4-4C94-8132-A2F8563B6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3150768"/>
        <c:axId val="1653144048"/>
      </c:lineChart>
      <c:catAx>
        <c:axId val="165315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44048"/>
        <c:crosses val="autoZero"/>
        <c:auto val="1"/>
        <c:lblAlgn val="ctr"/>
        <c:lblOffset val="100"/>
        <c:noMultiLvlLbl val="0"/>
      </c:catAx>
      <c:valAx>
        <c:axId val="165314404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5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PAT Margins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Charts!$A$302</c:f>
              <c:strCache>
                <c:ptCount val="1"/>
                <c:pt idx="0">
                  <c:v>ABFRL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Charts!$B$302:$L$302</c:f>
              <c:numCache>
                <c:formatCode>0.00%</c:formatCode>
                <c:ptCount val="11"/>
                <c:pt idx="0">
                  <c:v>-0.1231</c:v>
                </c:pt>
                <c:pt idx="1">
                  <c:v>-1.8200000000000001E-2</c:v>
                </c:pt>
                <c:pt idx="2">
                  <c:v>8.0000000000000002E-3</c:v>
                </c:pt>
                <c:pt idx="3">
                  <c:v>1.6299999999999999E-2</c:v>
                </c:pt>
                <c:pt idx="4">
                  <c:v>3.9300000000000002E-2</c:v>
                </c:pt>
                <c:pt idx="5">
                  <c:v>-1.8599999999999998E-2</c:v>
                </c:pt>
                <c:pt idx="6">
                  <c:v>-0.13830000000000001</c:v>
                </c:pt>
                <c:pt idx="7">
                  <c:v>-1.44E-2</c:v>
                </c:pt>
                <c:pt idx="8">
                  <c:v>-4.7000000000000002E-3</c:v>
                </c:pt>
                <c:pt idx="9">
                  <c:v>-5.1700000000000003E-2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83-4812-B83F-56DC68F44B86}"/>
            </c:ext>
          </c:extLst>
        </c:ser>
        <c:ser>
          <c:idx val="1"/>
          <c:order val="1"/>
          <c:tx>
            <c:strRef>
              <c:f>Charts!$A$303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Charts!$B$303:$L$303</c:f>
              <c:numCache>
                <c:formatCode>0.00%</c:formatCode>
                <c:ptCount val="11"/>
                <c:pt idx="1">
                  <c:v>1E-3</c:v>
                </c:pt>
                <c:pt idx="2">
                  <c:v>-0.01</c:v>
                </c:pt>
                <c:pt idx="3">
                  <c:v>6.6000000000000003E-2</c:v>
                </c:pt>
                <c:pt idx="4">
                  <c:v>1.7999999999999999E-2</c:v>
                </c:pt>
                <c:pt idx="5">
                  <c:v>-4.1000000000000002E-2</c:v>
                </c:pt>
                <c:pt idx="6">
                  <c:v>-0.153</c:v>
                </c:pt>
                <c:pt idx="7">
                  <c:v>-1.9E-2</c:v>
                </c:pt>
                <c:pt idx="8">
                  <c:v>2.9000000000000001E-2</c:v>
                </c:pt>
                <c:pt idx="9">
                  <c:v>1.7999999999999999E-2</c:v>
                </c:pt>
                <c:pt idx="10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83-4812-B83F-56DC68F44B86}"/>
            </c:ext>
          </c:extLst>
        </c:ser>
        <c:ser>
          <c:idx val="2"/>
          <c:order val="2"/>
          <c:tx>
            <c:strRef>
              <c:f>Charts!$A$304</c:f>
              <c:strCache>
                <c:ptCount val="1"/>
                <c:pt idx="0">
                  <c:v>Arvind Fashions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Charts!$B$304:$L$304</c:f>
              <c:numCache>
                <c:formatCode>General</c:formatCode>
                <c:ptCount val="11"/>
                <c:pt idx="2" formatCode="0.00%">
                  <c:v>3.0000000000000001E-3</c:v>
                </c:pt>
                <c:pt idx="3" formatCode="0.00%">
                  <c:v>-4.0000000000000001E-3</c:v>
                </c:pt>
                <c:pt idx="4" formatCode="0.00%">
                  <c:v>4.0000000000000001E-3</c:v>
                </c:pt>
                <c:pt idx="5" formatCode="0.00%">
                  <c:v>-0.111</c:v>
                </c:pt>
                <c:pt idx="6" formatCode="0.00%">
                  <c:v>-0.30299999999999999</c:v>
                </c:pt>
                <c:pt idx="7" formatCode="0.00%">
                  <c:v>-8.6999999999999994E-2</c:v>
                </c:pt>
                <c:pt idx="8" formatCode="0.00%">
                  <c:v>8.9999999999999993E-3</c:v>
                </c:pt>
                <c:pt idx="9" formatCode="0.00%">
                  <c:v>1.9E-2</c:v>
                </c:pt>
                <c:pt idx="10" formatCode="0.00%">
                  <c:v>-8.0000000000000002E-3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83-4812-B83F-56DC68F44B86}"/>
            </c:ext>
          </c:extLst>
        </c:ser>
        <c:ser>
          <c:idx val="3"/>
          <c:order val="3"/>
          <c:tx>
            <c:strRef>
              <c:f>Charts!$A$305</c:f>
              <c:strCache>
                <c:ptCount val="1"/>
                <c:pt idx="0">
                  <c:v>Trent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Charts!$B$305:$L$305</c:f>
              <c:numCache>
                <c:formatCode>0.00%</c:formatCode>
                <c:ptCount val="11"/>
                <c:pt idx="0">
                  <c:v>8.9999999999999993E-3</c:v>
                </c:pt>
                <c:pt idx="1">
                  <c:v>2.6599999999999999E-2</c:v>
                </c:pt>
                <c:pt idx="2">
                  <c:v>4.5600000000000002E-2</c:v>
                </c:pt>
                <c:pt idx="3">
                  <c:v>3.95E-2</c:v>
                </c:pt>
                <c:pt idx="4">
                  <c:v>3.5499999999999997E-2</c:v>
                </c:pt>
                <c:pt idx="5">
                  <c:v>2.92E-2</c:v>
                </c:pt>
                <c:pt idx="6">
                  <c:v>-6.4500000000000002E-2</c:v>
                </c:pt>
                <c:pt idx="7">
                  <c:v>1.3299999999999999E-2</c:v>
                </c:pt>
                <c:pt idx="8">
                  <c:v>4.6600000000000003E-2</c:v>
                </c:pt>
                <c:pt idx="9">
                  <c:v>7.1199999999999999E-2</c:v>
                </c:pt>
                <c:pt idx="10">
                  <c:v>8.8400000000000006E-2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E83-4812-B83F-56DC68F44B86}"/>
            </c:ext>
          </c:extLst>
        </c:ser>
        <c:ser>
          <c:idx val="4"/>
          <c:order val="4"/>
          <c:tx>
            <c:strRef>
              <c:f>Charts!$A$306</c:f>
              <c:strCache>
                <c:ptCount val="1"/>
                <c:pt idx="0">
                  <c:v>Dmart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Charts!$B$306:$L$306</c:f>
              <c:numCache>
                <c:formatCode>0.00%</c:formatCode>
                <c:ptCount val="11"/>
                <c:pt idx="0">
                  <c:v>3.2899999999999999E-2</c:v>
                </c:pt>
                <c:pt idx="1">
                  <c:v>3.7199999999999997E-2</c:v>
                </c:pt>
                <c:pt idx="2">
                  <c:v>4.0099999999999997E-2</c:v>
                </c:pt>
                <c:pt idx="3">
                  <c:v>5.3400000000000003E-2</c:v>
                </c:pt>
                <c:pt idx="4">
                  <c:v>4.4999999999999998E-2</c:v>
                </c:pt>
                <c:pt idx="5">
                  <c:v>5.2200000000000003E-2</c:v>
                </c:pt>
                <c:pt idx="6">
                  <c:v>4.5199999999999997E-2</c:v>
                </c:pt>
                <c:pt idx="7">
                  <c:v>4.8000000000000001E-2</c:v>
                </c:pt>
                <c:pt idx="8">
                  <c:v>5.5399999999999998E-2</c:v>
                </c:pt>
                <c:pt idx="9">
                  <c:v>4.9799999999999997E-2</c:v>
                </c:pt>
                <c:pt idx="10">
                  <c:v>4.5499999999999999E-2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83-4812-B83F-56DC68F44B86}"/>
            </c:ext>
          </c:extLst>
        </c:ser>
        <c:ser>
          <c:idx val="5"/>
          <c:order val="5"/>
          <c:tx>
            <c:strRef>
              <c:f>Charts!$A$307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Charts!$B$307:$L$307</c:f>
              <c:numCache>
                <c:formatCode>General</c:formatCode>
                <c:ptCount val="11"/>
                <c:pt idx="7" formatCode="0.00%">
                  <c:v>3.5900000000000001E-2</c:v>
                </c:pt>
                <c:pt idx="8" formatCode="0.00%">
                  <c:v>4.2200000000000001E-2</c:v>
                </c:pt>
                <c:pt idx="9" formatCode="0.00%">
                  <c:v>5.16E-2</c:v>
                </c:pt>
                <c:pt idx="10" formatCode="0.00%">
                  <c:v>5.8700000000000002E-2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E83-4812-B83F-56DC68F44B86}"/>
            </c:ext>
          </c:extLst>
        </c:ser>
        <c:ser>
          <c:idx val="6"/>
          <c:order val="6"/>
          <c:tx>
            <c:strRef>
              <c:f>Charts!$A$308</c:f>
              <c:strCache>
                <c:ptCount val="1"/>
                <c:pt idx="0">
                  <c:v>VMart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Charts!$B$308:$L$308</c:f>
              <c:numCache>
                <c:formatCode>0.00%</c:formatCode>
                <c:ptCount val="11"/>
                <c:pt idx="0">
                  <c:v>5.1700000000000003E-2</c:v>
                </c:pt>
                <c:pt idx="1">
                  <c:v>3.4099999999999998E-2</c:v>
                </c:pt>
                <c:pt idx="2">
                  <c:v>4.36E-2</c:v>
                </c:pt>
                <c:pt idx="3">
                  <c:v>6.3399999999999998E-2</c:v>
                </c:pt>
                <c:pt idx="4">
                  <c:v>4.2799999999999998E-2</c:v>
                </c:pt>
                <c:pt idx="5">
                  <c:v>2.9600000000000001E-2</c:v>
                </c:pt>
                <c:pt idx="6">
                  <c:v>-5.7000000000000002E-3</c:v>
                </c:pt>
                <c:pt idx="7">
                  <c:v>6.8999999999999999E-3</c:v>
                </c:pt>
                <c:pt idx="8">
                  <c:v>-3.2000000000000002E-3</c:v>
                </c:pt>
                <c:pt idx="9">
                  <c:v>-3.4500000000000003E-2</c:v>
                </c:pt>
                <c:pt idx="10">
                  <c:v>1.4E-2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E83-4812-B83F-56DC68F44B86}"/>
            </c:ext>
          </c:extLst>
        </c:ser>
        <c:ser>
          <c:idx val="7"/>
          <c:order val="7"/>
          <c:tx>
            <c:strRef>
              <c:f>Charts!$A$309</c:f>
              <c:strCache>
                <c:ptCount val="1"/>
                <c:pt idx="0">
                  <c:v>V2 Retail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Charts!$B$309:$L$309</c:f>
              <c:numCache>
                <c:formatCode>0.00%</c:formatCode>
                <c:ptCount val="11"/>
                <c:pt idx="0">
                  <c:v>3.4000000000000002E-2</c:v>
                </c:pt>
                <c:pt idx="1">
                  <c:v>3.7999999999999999E-2</c:v>
                </c:pt>
                <c:pt idx="2">
                  <c:v>8.3000000000000004E-2</c:v>
                </c:pt>
                <c:pt idx="3">
                  <c:v>5.6000000000000001E-2</c:v>
                </c:pt>
                <c:pt idx="4">
                  <c:v>2.7E-2</c:v>
                </c:pt>
                <c:pt idx="5">
                  <c:v>1.2999999999999999E-2</c:v>
                </c:pt>
                <c:pt idx="6">
                  <c:v>-2.4E-2</c:v>
                </c:pt>
                <c:pt idx="7">
                  <c:v>-1.9E-2</c:v>
                </c:pt>
                <c:pt idx="8">
                  <c:v>-1.4999999999999999E-2</c:v>
                </c:pt>
                <c:pt idx="9">
                  <c:v>2.4E-2</c:v>
                </c:pt>
                <c:pt idx="10">
                  <c:v>3.7999999999999999E-2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E83-4812-B83F-56DC68F44B86}"/>
            </c:ext>
          </c:extLst>
        </c:ser>
        <c:ser>
          <c:idx val="8"/>
          <c:order val="8"/>
          <c:tx>
            <c:strRef>
              <c:f>Charts!$A$310</c:f>
              <c:strCache>
                <c:ptCount val="1"/>
                <c:pt idx="0">
                  <c:v>Style Bazaar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Charts!$B$301:$L$301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Charts!$B$310:$L$310</c:f>
              <c:numCache>
                <c:formatCode>General</c:formatCode>
                <c:ptCount val="11"/>
                <c:pt idx="6" formatCode="0.00%">
                  <c:v>-4.1320463704661928E-2</c:v>
                </c:pt>
                <c:pt idx="7" formatCode="0.00%">
                  <c:v>-1.4269191768884356E-2</c:v>
                </c:pt>
                <c:pt idx="8" formatCode="0.00%">
                  <c:v>6.4225461329399077E-3</c:v>
                </c:pt>
                <c:pt idx="9" formatCode="0.00%">
                  <c:v>2.2326217055989327E-2</c:v>
                </c:pt>
                <c:pt idx="10" formatCode="0.00%">
                  <c:v>1.083981850369564E-2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E83-4812-B83F-56DC68F44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1821104"/>
        <c:axId val="1881821584"/>
      </c:lineChart>
      <c:catAx>
        <c:axId val="1881821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21584"/>
        <c:crosses val="autoZero"/>
        <c:auto val="1"/>
        <c:lblAlgn val="ctr"/>
        <c:lblOffset val="100"/>
        <c:noMultiLvlLbl val="0"/>
      </c:catAx>
      <c:valAx>
        <c:axId val="188182158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2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ROE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Charts!$A$329</c:f>
              <c:strCache>
                <c:ptCount val="1"/>
                <c:pt idx="0">
                  <c:v>ABFRL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Charts!$B$329:$L$329</c:f>
              <c:numCache>
                <c:formatCode>0.00%</c:formatCode>
                <c:ptCount val="11"/>
                <c:pt idx="0">
                  <c:v>-0.49330000000000002</c:v>
                </c:pt>
                <c:pt idx="1">
                  <c:v>-0.17549999999999999</c:v>
                </c:pt>
                <c:pt idx="2">
                  <c:v>5.74E-2</c:v>
                </c:pt>
                <c:pt idx="3">
                  <c:v>0.1148</c:v>
                </c:pt>
                <c:pt idx="4">
                  <c:v>0.25469999999999998</c:v>
                </c:pt>
                <c:pt idx="5">
                  <c:v>-0.13109999999999999</c:v>
                </c:pt>
                <c:pt idx="6">
                  <c:v>-0.3911</c:v>
                </c:pt>
                <c:pt idx="7">
                  <c:v>-4.3299999999999998E-2</c:v>
                </c:pt>
                <c:pt idx="8">
                  <c:v>-1.9400000000000001E-2</c:v>
                </c:pt>
                <c:pt idx="9">
                  <c:v>-0.18240000000000001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E8-4CC5-AE02-1C2291419501}"/>
            </c:ext>
          </c:extLst>
        </c:ser>
        <c:ser>
          <c:idx val="1"/>
          <c:order val="1"/>
          <c:tx>
            <c:strRef>
              <c:f>Charts!$A$330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Charts!$B$330:$L$330</c:f>
              <c:numCache>
                <c:formatCode>0.00%</c:formatCode>
                <c:ptCount val="11"/>
                <c:pt idx="1">
                  <c:v>-7.4999999999999997E-2</c:v>
                </c:pt>
                <c:pt idx="2">
                  <c:v>2.4E-2</c:v>
                </c:pt>
                <c:pt idx="3">
                  <c:v>0.39400000000000002</c:v>
                </c:pt>
                <c:pt idx="4">
                  <c:v>7.0999999999999994E-2</c:v>
                </c:pt>
                <c:pt idx="5">
                  <c:v>-0.28899999999999998</c:v>
                </c:pt>
                <c:pt idx="9">
                  <c:v>0.30399999999999999</c:v>
                </c:pt>
                <c:pt idx="10">
                  <c:v>3.5000000000000003E-2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E8-4CC5-AE02-1C2291419501}"/>
            </c:ext>
          </c:extLst>
        </c:ser>
        <c:ser>
          <c:idx val="2"/>
          <c:order val="2"/>
          <c:tx>
            <c:strRef>
              <c:f>Charts!$A$331</c:f>
              <c:strCache>
                <c:ptCount val="1"/>
                <c:pt idx="0">
                  <c:v>Arvind Fashions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Charts!$B$331:$L$331</c:f>
              <c:numCache>
                <c:formatCode>General</c:formatCode>
                <c:ptCount val="11"/>
                <c:pt idx="3" formatCode="0.00%">
                  <c:v>-2.7E-2</c:v>
                </c:pt>
                <c:pt idx="4" formatCode="0.00%">
                  <c:v>1.9E-2</c:v>
                </c:pt>
                <c:pt idx="5" formatCode="0.00%">
                  <c:v>-0.378</c:v>
                </c:pt>
                <c:pt idx="6" formatCode="0.00%">
                  <c:v>-0.624</c:v>
                </c:pt>
                <c:pt idx="7" formatCode="0.00%">
                  <c:v>-0.14399999999999999</c:v>
                </c:pt>
                <c:pt idx="8" formatCode="0.00%">
                  <c:v>0.112</c:v>
                </c:pt>
                <c:pt idx="9" formatCode="0.00%">
                  <c:v>9.2999999999999999E-2</c:v>
                </c:pt>
                <c:pt idx="10" formatCode="0.00%">
                  <c:v>2.9000000000000001E-2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E8-4CC5-AE02-1C2291419501}"/>
            </c:ext>
          </c:extLst>
        </c:ser>
        <c:ser>
          <c:idx val="3"/>
          <c:order val="3"/>
          <c:tx>
            <c:strRef>
              <c:f>Charts!$A$332</c:f>
              <c:strCache>
                <c:ptCount val="1"/>
                <c:pt idx="0">
                  <c:v>Trent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Charts!$B$332:$L$332</c:f>
              <c:numCache>
                <c:formatCode>0.00%</c:formatCode>
                <c:ptCount val="11"/>
                <c:pt idx="0">
                  <c:v>0.107</c:v>
                </c:pt>
                <c:pt idx="1">
                  <c:v>3.7900000000000003E-2</c:v>
                </c:pt>
                <c:pt idx="2">
                  <c:v>5.6099999999999997E-2</c:v>
                </c:pt>
                <c:pt idx="3">
                  <c:v>5.5300000000000002E-2</c:v>
                </c:pt>
                <c:pt idx="4">
                  <c:v>5.9900000000000002E-2</c:v>
                </c:pt>
                <c:pt idx="5">
                  <c:v>5.9700000000000003E-2</c:v>
                </c:pt>
                <c:pt idx="6">
                  <c:v>-6.0499999999999998E-2</c:v>
                </c:pt>
                <c:pt idx="7">
                  <c:v>4.4400000000000002E-2</c:v>
                </c:pt>
                <c:pt idx="8">
                  <c:v>0.17530000000000001</c:v>
                </c:pt>
                <c:pt idx="9">
                  <c:v>0.26919999999999999</c:v>
                </c:pt>
                <c:pt idx="10">
                  <c:v>0.31940000000000002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E8-4CC5-AE02-1C2291419501}"/>
            </c:ext>
          </c:extLst>
        </c:ser>
        <c:ser>
          <c:idx val="4"/>
          <c:order val="4"/>
          <c:tx>
            <c:strRef>
              <c:f>Charts!$A$333</c:f>
              <c:strCache>
                <c:ptCount val="1"/>
                <c:pt idx="0">
                  <c:v>Dmart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Charts!$B$333:$L$333</c:f>
              <c:numCache>
                <c:formatCode>0.00%</c:formatCode>
                <c:ptCount val="11"/>
                <c:pt idx="0">
                  <c:v>0.19650000000000001</c:v>
                </c:pt>
                <c:pt idx="1">
                  <c:v>0.23569999999999999</c:v>
                </c:pt>
                <c:pt idx="2">
                  <c:v>0.1789</c:v>
                </c:pt>
                <c:pt idx="3">
                  <c:v>0.1893</c:v>
                </c:pt>
                <c:pt idx="4">
                  <c:v>0.1757</c:v>
                </c:pt>
                <c:pt idx="5">
                  <c:v>0.15559999999999999</c:v>
                </c:pt>
                <c:pt idx="6">
                  <c:v>9.4399999999999998E-2</c:v>
                </c:pt>
                <c:pt idx="7">
                  <c:v>0.115</c:v>
                </c:pt>
                <c:pt idx="8">
                  <c:v>0.1595</c:v>
                </c:pt>
                <c:pt idx="9">
                  <c:v>0.1454</c:v>
                </c:pt>
                <c:pt idx="10">
                  <c:v>0.13450000000000001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9E8-4CC5-AE02-1C2291419501}"/>
            </c:ext>
          </c:extLst>
        </c:ser>
        <c:ser>
          <c:idx val="5"/>
          <c:order val="5"/>
          <c:tx>
            <c:strRef>
              <c:f>Charts!$A$334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Charts!$B$334:$L$334</c:f>
              <c:numCache>
                <c:formatCode>General</c:formatCode>
                <c:ptCount val="11"/>
                <c:pt idx="8" formatCode="0.00%">
                  <c:v>6.4399999999999999E-2</c:v>
                </c:pt>
                <c:pt idx="9" formatCode="0.00%">
                  <c:v>8.5699999999999998E-2</c:v>
                </c:pt>
                <c:pt idx="10" formatCode="0.00%">
                  <c:v>0.1051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9E8-4CC5-AE02-1C2291419501}"/>
            </c:ext>
          </c:extLst>
        </c:ser>
        <c:ser>
          <c:idx val="6"/>
          <c:order val="6"/>
          <c:tx>
            <c:strRef>
              <c:f>Charts!$A$335</c:f>
              <c:strCache>
                <c:ptCount val="1"/>
                <c:pt idx="0">
                  <c:v>VMart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Charts!$B$335:$L$335</c:f>
              <c:numCache>
                <c:formatCode>0.00%</c:formatCode>
                <c:ptCount val="11"/>
                <c:pt idx="0">
                  <c:v>0.19919999999999999</c:v>
                </c:pt>
                <c:pt idx="1">
                  <c:v>0.12690000000000001</c:v>
                </c:pt>
                <c:pt idx="2">
                  <c:v>0.1754</c:v>
                </c:pt>
                <c:pt idx="3">
                  <c:v>0.25169999999999998</c:v>
                </c:pt>
                <c:pt idx="4">
                  <c:v>0.16289999999999999</c:v>
                </c:pt>
                <c:pt idx="5">
                  <c:v>0.1137</c:v>
                </c:pt>
                <c:pt idx="6">
                  <c:v>-9.7000000000000003E-3</c:v>
                </c:pt>
                <c:pt idx="7">
                  <c:v>1.3899999999999999E-2</c:v>
                </c:pt>
                <c:pt idx="8">
                  <c:v>-9.1999999999999998E-3</c:v>
                </c:pt>
                <c:pt idx="9">
                  <c:v>-0.12130000000000001</c:v>
                </c:pt>
                <c:pt idx="10">
                  <c:v>5.8799999999999998E-2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9E8-4CC5-AE02-1C2291419501}"/>
            </c:ext>
          </c:extLst>
        </c:ser>
        <c:ser>
          <c:idx val="7"/>
          <c:order val="7"/>
          <c:tx>
            <c:strRef>
              <c:f>Charts!$A$336</c:f>
              <c:strCache>
                <c:ptCount val="1"/>
                <c:pt idx="0">
                  <c:v>V2 Retail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Charts!$B$336:$L$336</c:f>
              <c:numCache>
                <c:formatCode>0.00%</c:formatCode>
                <c:ptCount val="11"/>
                <c:pt idx="0">
                  <c:v>3.5999999999999997E-2</c:v>
                </c:pt>
                <c:pt idx="1">
                  <c:v>4.2999999999999997E-2</c:v>
                </c:pt>
                <c:pt idx="2">
                  <c:v>0.17199999999999999</c:v>
                </c:pt>
                <c:pt idx="3">
                  <c:v>0.14399999999999999</c:v>
                </c:pt>
                <c:pt idx="4">
                  <c:v>7.1999999999999995E-2</c:v>
                </c:pt>
                <c:pt idx="5">
                  <c:v>3.1E-2</c:v>
                </c:pt>
                <c:pt idx="6">
                  <c:v>-4.7E-2</c:v>
                </c:pt>
                <c:pt idx="7">
                  <c:v>-4.3999999999999997E-2</c:v>
                </c:pt>
                <c:pt idx="8">
                  <c:v>-5.0999999999999997E-2</c:v>
                </c:pt>
                <c:pt idx="9">
                  <c:v>0.107</c:v>
                </c:pt>
                <c:pt idx="10">
                  <c:v>0.23200000000000001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9E8-4CC5-AE02-1C2291419501}"/>
            </c:ext>
          </c:extLst>
        </c:ser>
        <c:ser>
          <c:idx val="8"/>
          <c:order val="8"/>
          <c:tx>
            <c:strRef>
              <c:f>Charts!$A$337</c:f>
              <c:strCache>
                <c:ptCount val="1"/>
                <c:pt idx="0">
                  <c:v>Style Bazaar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Charts!$B$328:$L$328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Charts!$B$337:$L$337</c:f>
              <c:numCache>
                <c:formatCode>General</c:formatCode>
                <c:ptCount val="11"/>
                <c:pt idx="5" formatCode="0.00%">
                  <c:v>-8.7999999999999995E-2</c:v>
                </c:pt>
                <c:pt idx="6" formatCode="0.00%">
                  <c:v>-0.185</c:v>
                </c:pt>
                <c:pt idx="7" formatCode="0.00%">
                  <c:v>-6.9000000000000006E-2</c:v>
                </c:pt>
                <c:pt idx="8" formatCode="0.00%">
                  <c:v>0.03</c:v>
                </c:pt>
                <c:pt idx="9" formatCode="0.00%">
                  <c:v>0.107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9E8-4CC5-AE02-1C2291419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7560976"/>
        <c:axId val="1857563376"/>
      </c:lineChart>
      <c:catAx>
        <c:axId val="185756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563376"/>
        <c:crosses val="autoZero"/>
        <c:auto val="1"/>
        <c:lblAlgn val="ctr"/>
        <c:lblOffset val="100"/>
        <c:noMultiLvlLbl val="0"/>
      </c:catAx>
      <c:valAx>
        <c:axId val="185756337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56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ROCE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Charts!$A$358</c:f>
              <c:strCache>
                <c:ptCount val="1"/>
                <c:pt idx="0">
                  <c:v>ABFRL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Charts!$B$358:$L$358</c:f>
              <c:numCache>
                <c:formatCode>0.00%</c:formatCode>
                <c:ptCount val="11"/>
                <c:pt idx="0">
                  <c:v>-6.8000000000000005E-2</c:v>
                </c:pt>
                <c:pt idx="1">
                  <c:v>2.2700000000000001E-2</c:v>
                </c:pt>
                <c:pt idx="2">
                  <c:v>8.6800000000000002E-2</c:v>
                </c:pt>
                <c:pt idx="3">
                  <c:v>7.5499999999999998E-2</c:v>
                </c:pt>
                <c:pt idx="4">
                  <c:v>0.12280000000000001</c:v>
                </c:pt>
                <c:pt idx="5">
                  <c:v>0.1288</c:v>
                </c:pt>
                <c:pt idx="6">
                  <c:v>-9.6299999999999997E-2</c:v>
                </c:pt>
                <c:pt idx="7">
                  <c:v>5.4100000000000002E-2</c:v>
                </c:pt>
                <c:pt idx="8">
                  <c:v>7.9200000000000007E-2</c:v>
                </c:pt>
                <c:pt idx="9">
                  <c:v>4.7999999999999996E-3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B1-4766-81DD-6CCCD9CD968A}"/>
            </c:ext>
          </c:extLst>
        </c:ser>
        <c:ser>
          <c:idx val="1"/>
          <c:order val="1"/>
          <c:tx>
            <c:strRef>
              <c:f>Charts!$A$359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Charts!$B$359:$L$359</c:f>
              <c:numCache>
                <c:formatCode>0.00%</c:formatCode>
                <c:ptCount val="11"/>
                <c:pt idx="1">
                  <c:v>5.0999999999999997E-2</c:v>
                </c:pt>
                <c:pt idx="2">
                  <c:v>7.5999999999999998E-2</c:v>
                </c:pt>
                <c:pt idx="3">
                  <c:v>0.111</c:v>
                </c:pt>
                <c:pt idx="4">
                  <c:v>0.14199999999999999</c:v>
                </c:pt>
                <c:pt idx="5">
                  <c:v>6.7000000000000004E-2</c:v>
                </c:pt>
                <c:pt idx="6">
                  <c:v>-0.152</c:v>
                </c:pt>
                <c:pt idx="7">
                  <c:v>-3.5000000000000003E-2</c:v>
                </c:pt>
                <c:pt idx="8">
                  <c:v>0.128</c:v>
                </c:pt>
                <c:pt idx="9">
                  <c:v>9.6000000000000002E-2</c:v>
                </c:pt>
                <c:pt idx="10">
                  <c:v>5.8999999999999997E-2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B1-4766-81DD-6CCCD9CD968A}"/>
            </c:ext>
          </c:extLst>
        </c:ser>
        <c:ser>
          <c:idx val="2"/>
          <c:order val="2"/>
          <c:tx>
            <c:strRef>
              <c:f>Charts!$A$360</c:f>
              <c:strCache>
                <c:ptCount val="1"/>
                <c:pt idx="0">
                  <c:v>Arvind Fashions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Charts!$B$360:$L$360</c:f>
              <c:numCache>
                <c:formatCode>General</c:formatCode>
                <c:ptCount val="11"/>
                <c:pt idx="2" formatCode="0.00%">
                  <c:v>2.5000000000000001E-2</c:v>
                </c:pt>
                <c:pt idx="3" formatCode="0.00%">
                  <c:v>5.7000000000000002E-2</c:v>
                </c:pt>
                <c:pt idx="4" formatCode="0.00%">
                  <c:v>6.8000000000000005E-2</c:v>
                </c:pt>
                <c:pt idx="5" formatCode="0.00%">
                  <c:v>-5.6000000000000001E-2</c:v>
                </c:pt>
                <c:pt idx="6" formatCode="0.00%">
                  <c:v>-9.6000000000000002E-2</c:v>
                </c:pt>
                <c:pt idx="7" formatCode="0.00%">
                  <c:v>-2.1000000000000001E-2</c:v>
                </c:pt>
                <c:pt idx="8" formatCode="0.00%">
                  <c:v>0.10100000000000001</c:v>
                </c:pt>
                <c:pt idx="9" formatCode="0.00%">
                  <c:v>0.123</c:v>
                </c:pt>
                <c:pt idx="10" formatCode="0.00%">
                  <c:v>0.14899999999999999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B1-4766-81DD-6CCCD9CD968A}"/>
            </c:ext>
          </c:extLst>
        </c:ser>
        <c:ser>
          <c:idx val="3"/>
          <c:order val="3"/>
          <c:tx>
            <c:strRef>
              <c:f>Charts!$A$361</c:f>
              <c:strCache>
                <c:ptCount val="1"/>
                <c:pt idx="0">
                  <c:v>Trent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Charts!$B$361:$L$361</c:f>
              <c:numCache>
                <c:formatCode>0.00%</c:formatCode>
                <c:ptCount val="11"/>
                <c:pt idx="0">
                  <c:v>9.0200000000000002E-2</c:v>
                </c:pt>
                <c:pt idx="1">
                  <c:v>3.5299999999999998E-2</c:v>
                </c:pt>
                <c:pt idx="2">
                  <c:v>4.9700000000000001E-2</c:v>
                </c:pt>
                <c:pt idx="3">
                  <c:v>4.5499999999999999E-2</c:v>
                </c:pt>
                <c:pt idx="4">
                  <c:v>4.82E-2</c:v>
                </c:pt>
                <c:pt idx="5">
                  <c:v>5.11E-2</c:v>
                </c:pt>
                <c:pt idx="6">
                  <c:v>-5.3800000000000001E-2</c:v>
                </c:pt>
                <c:pt idx="7">
                  <c:v>3.8100000000000002E-2</c:v>
                </c:pt>
                <c:pt idx="8">
                  <c:v>0.14649999999999999</c:v>
                </c:pt>
                <c:pt idx="9">
                  <c:v>0.23469999999999999</c:v>
                </c:pt>
                <c:pt idx="10">
                  <c:v>0.28949999999999998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B1-4766-81DD-6CCCD9CD968A}"/>
            </c:ext>
          </c:extLst>
        </c:ser>
        <c:ser>
          <c:idx val="4"/>
          <c:order val="4"/>
          <c:tx>
            <c:strRef>
              <c:f>Charts!$A$362</c:f>
              <c:strCache>
                <c:ptCount val="1"/>
                <c:pt idx="0">
                  <c:v>Dmart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Charts!$B$362:$L$362</c:f>
              <c:numCache>
                <c:formatCode>0.00%</c:formatCode>
                <c:ptCount val="11"/>
                <c:pt idx="0">
                  <c:v>0.2311</c:v>
                </c:pt>
                <c:pt idx="1">
                  <c:v>0.25829999999999997</c:v>
                </c:pt>
                <c:pt idx="2">
                  <c:v>0.2346</c:v>
                </c:pt>
                <c:pt idx="3">
                  <c:v>0.25559999999999999</c:v>
                </c:pt>
                <c:pt idx="4">
                  <c:v>0.26860000000000001</c:v>
                </c:pt>
                <c:pt idx="5">
                  <c:v>0.21210000000000001</c:v>
                </c:pt>
                <c:pt idx="6">
                  <c:v>0.13109999999999999</c:v>
                </c:pt>
                <c:pt idx="7">
                  <c:v>0.1638</c:v>
                </c:pt>
                <c:pt idx="8">
                  <c:v>0.2102</c:v>
                </c:pt>
                <c:pt idx="9">
                  <c:v>0.2024</c:v>
                </c:pt>
                <c:pt idx="10">
                  <c:v>0.1865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6B1-4766-81DD-6CCCD9CD968A}"/>
            </c:ext>
          </c:extLst>
        </c:ser>
        <c:ser>
          <c:idx val="5"/>
          <c:order val="5"/>
          <c:tx>
            <c:strRef>
              <c:f>Charts!$A$363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Charts!$B$363:$L$363</c:f>
              <c:numCache>
                <c:formatCode>General</c:formatCode>
                <c:ptCount val="11"/>
                <c:pt idx="8" formatCode="0.00%">
                  <c:v>6.0499999999999998E-2</c:v>
                </c:pt>
                <c:pt idx="9" formatCode="0.00%">
                  <c:v>8.4699999999999998E-2</c:v>
                </c:pt>
                <c:pt idx="10" formatCode="0.00%">
                  <c:v>0.1051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6B1-4766-81DD-6CCCD9CD968A}"/>
            </c:ext>
          </c:extLst>
        </c:ser>
        <c:ser>
          <c:idx val="6"/>
          <c:order val="6"/>
          <c:tx>
            <c:strRef>
              <c:f>Charts!$A$364</c:f>
              <c:strCache>
                <c:ptCount val="1"/>
                <c:pt idx="0">
                  <c:v>VMart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Charts!$B$364:$L$364</c:f>
              <c:numCache>
                <c:formatCode>0.00%</c:formatCode>
                <c:ptCount val="11"/>
                <c:pt idx="0">
                  <c:v>0.27329999999999999</c:v>
                </c:pt>
                <c:pt idx="1">
                  <c:v>0.17860000000000001</c:v>
                </c:pt>
                <c:pt idx="2">
                  <c:v>0.24979999999999999</c:v>
                </c:pt>
                <c:pt idx="3">
                  <c:v>0.34899999999999998</c:v>
                </c:pt>
                <c:pt idx="4">
                  <c:v>0.29380000000000001</c:v>
                </c:pt>
                <c:pt idx="5">
                  <c:v>0.28599999999999998</c:v>
                </c:pt>
                <c:pt idx="6">
                  <c:v>7.6700000000000004E-2</c:v>
                </c:pt>
                <c:pt idx="7">
                  <c:v>0.1046</c:v>
                </c:pt>
                <c:pt idx="8">
                  <c:v>0.1125</c:v>
                </c:pt>
                <c:pt idx="9">
                  <c:v>1.2800000000000001E-2</c:v>
                </c:pt>
                <c:pt idx="10">
                  <c:v>0.1721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6B1-4766-81DD-6CCCD9CD968A}"/>
            </c:ext>
          </c:extLst>
        </c:ser>
        <c:ser>
          <c:idx val="7"/>
          <c:order val="7"/>
          <c:tx>
            <c:strRef>
              <c:f>Charts!$A$365</c:f>
              <c:strCache>
                <c:ptCount val="1"/>
                <c:pt idx="0">
                  <c:v>V2 Retail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Charts!$B$365:$L$365</c:f>
              <c:numCache>
                <c:formatCode>0.00%</c:formatCode>
                <c:ptCount val="11"/>
                <c:pt idx="0">
                  <c:v>0.08</c:v>
                </c:pt>
                <c:pt idx="1">
                  <c:v>7.4999999999999997E-2</c:v>
                </c:pt>
                <c:pt idx="2">
                  <c:v>0.22</c:v>
                </c:pt>
                <c:pt idx="3">
                  <c:v>0.158</c:v>
                </c:pt>
                <c:pt idx="4">
                  <c:v>0.106</c:v>
                </c:pt>
                <c:pt idx="5">
                  <c:v>3.9E-2</c:v>
                </c:pt>
                <c:pt idx="6">
                  <c:v>-0.01</c:v>
                </c:pt>
                <c:pt idx="7">
                  <c:v>8.9999999999999993E-3</c:v>
                </c:pt>
                <c:pt idx="8">
                  <c:v>2.5000000000000001E-2</c:v>
                </c:pt>
                <c:pt idx="9">
                  <c:v>0.09</c:v>
                </c:pt>
                <c:pt idx="10">
                  <c:v>0.13300000000000001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6B1-4766-81DD-6CCCD9CD968A}"/>
            </c:ext>
          </c:extLst>
        </c:ser>
        <c:ser>
          <c:idx val="8"/>
          <c:order val="8"/>
          <c:tx>
            <c:strRef>
              <c:f>Charts!$A$366</c:f>
              <c:strCache>
                <c:ptCount val="1"/>
                <c:pt idx="0">
                  <c:v>Style Bazaar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Charts!$B$357:$L$357</c:f>
              <c:strCache>
                <c:ptCount val="11"/>
                <c:pt idx="0">
                  <c:v>FY2015</c:v>
                </c:pt>
                <c:pt idx="1">
                  <c:v>FY2016</c:v>
                </c:pt>
                <c:pt idx="2">
                  <c:v>FY2017</c:v>
                </c:pt>
                <c:pt idx="3">
                  <c:v>FY2018</c:v>
                </c:pt>
                <c:pt idx="4">
                  <c:v>FY2019</c:v>
                </c:pt>
                <c:pt idx="5">
                  <c:v>FY2020</c:v>
                </c:pt>
                <c:pt idx="6">
                  <c:v>FY2021</c:v>
                </c:pt>
                <c:pt idx="7">
                  <c:v>FY2022</c:v>
                </c:pt>
                <c:pt idx="8">
                  <c:v>FY2023</c:v>
                </c:pt>
                <c:pt idx="9">
                  <c:v>FY2024</c:v>
                </c:pt>
                <c:pt idx="10">
                  <c:v>FY2025</c:v>
                </c:pt>
              </c:strCache>
            </c:strRef>
          </c:cat>
          <c:val>
            <c:numRef>
              <c:f>Charts!$B$366:$L$366</c:f>
              <c:numCache>
                <c:formatCode>General</c:formatCode>
                <c:ptCount val="11"/>
                <c:pt idx="8" formatCode="0.00%">
                  <c:v>0.105</c:v>
                </c:pt>
                <c:pt idx="9" formatCode="0.00%">
                  <c:v>4.5999999999999999E-2</c:v>
                </c:pt>
                <c:pt idx="10" formatCode="0.00%">
                  <c:v>-1E-3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6B1-4766-81DD-6CCCD9CD9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792544"/>
        <c:axId val="24795904"/>
      </c:lineChart>
      <c:catAx>
        <c:axId val="2479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95904"/>
        <c:crosses val="autoZero"/>
        <c:auto val="1"/>
        <c:lblAlgn val="ctr"/>
        <c:lblOffset val="100"/>
        <c:noMultiLvlLbl val="0"/>
      </c:catAx>
      <c:valAx>
        <c:axId val="2479590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9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9282471095907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Charts!$B$35</c:f>
              <c:strCache>
                <c:ptCount val="1"/>
                <c:pt idx="0">
                  <c:v>5 Year CAGR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Charts!$A$36:$A$47</c:f>
              <c:strCache>
                <c:ptCount val="12"/>
                <c:pt idx="0">
                  <c:v>Shoppers Stop</c:v>
                </c:pt>
                <c:pt idx="1">
                  <c:v>Arvind Fashions</c:v>
                </c:pt>
                <c:pt idx="2">
                  <c:v>Pantaloons</c:v>
                </c:pt>
                <c:pt idx="3">
                  <c:v>Westside</c:v>
                </c:pt>
                <c:pt idx="4">
                  <c:v>ABFRL</c:v>
                </c:pt>
                <c:pt idx="5">
                  <c:v>Trent </c:v>
                </c:pt>
                <c:pt idx="6">
                  <c:v>Zudio</c:v>
                </c:pt>
                <c:pt idx="7">
                  <c:v>Dmart</c:v>
                </c:pt>
                <c:pt idx="8">
                  <c:v>Vishal Mega Mart</c:v>
                </c:pt>
                <c:pt idx="9">
                  <c:v>VMart</c:v>
                </c:pt>
                <c:pt idx="10">
                  <c:v>V2 Retail</c:v>
                </c:pt>
                <c:pt idx="11">
                  <c:v>Style Baazar</c:v>
                </c:pt>
              </c:strCache>
            </c:strRef>
          </c:cat>
          <c:val>
            <c:numRef>
              <c:f>Charts!$B$36:$B$47</c:f>
              <c:numCache>
                <c:formatCode>0.0%</c:formatCode>
                <c:ptCount val="12"/>
                <c:pt idx="0">
                  <c:v>3.9002646937428942E-2</c:v>
                </c:pt>
                <c:pt idx="1">
                  <c:v>4.8483913532615608E-2</c:v>
                </c:pt>
                <c:pt idx="2">
                  <c:v>4.470950020217801E-2</c:v>
                </c:pt>
                <c:pt idx="3">
                  <c:v>0.17666548071437749</c:v>
                </c:pt>
                <c:pt idx="4">
                  <c:v>0.11483737608080014</c:v>
                </c:pt>
                <c:pt idx="5">
                  <c:v>0.36736026262333898</c:v>
                </c:pt>
                <c:pt idx="6">
                  <c:v>0.87257625609226808</c:v>
                </c:pt>
                <c:pt idx="7">
                  <c:v>0.18996043162129927</c:v>
                </c:pt>
                <c:pt idx="8">
                  <c:v>0.23981335406342308</c:v>
                </c:pt>
                <c:pt idx="9">
                  <c:v>0.14404113606857516</c:v>
                </c:pt>
                <c:pt idx="10">
                  <c:v>0.21861745868224203</c:v>
                </c:pt>
                <c:pt idx="11">
                  <c:v>0.16148438879357752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F1-4C58-A3FA-4501F6DA1F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53184848"/>
        <c:axId val="1653184368"/>
      </c:barChart>
      <c:catAx>
        <c:axId val="1653184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84368"/>
        <c:crosses val="autoZero"/>
        <c:auto val="1"/>
        <c:lblAlgn val="ctr"/>
        <c:lblOffset val="100"/>
        <c:noMultiLvlLbl val="0"/>
      </c:catAx>
      <c:valAx>
        <c:axId val="165318436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65318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Inventory Turnover (FY25)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Charts!$B$217</c:f>
              <c:strCache>
                <c:ptCount val="1"/>
                <c:pt idx="0">
                  <c:v>FY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Charts!$A$218:$A$227</c:f>
              <c:strCache>
                <c:ptCount val="10"/>
                <c:pt idx="0">
                  <c:v>ABFRL</c:v>
                </c:pt>
                <c:pt idx="1">
                  <c:v>Shoppers Stop</c:v>
                </c:pt>
                <c:pt idx="2">
                  <c:v>Style Baazar</c:v>
                </c:pt>
                <c:pt idx="3">
                  <c:v>Arvind Fashions</c:v>
                </c:pt>
                <c:pt idx="4">
                  <c:v>VMart</c:v>
                </c:pt>
                <c:pt idx="5">
                  <c:v>V2 Retail</c:v>
                </c:pt>
                <c:pt idx="6">
                  <c:v>Vishal Mega Mart</c:v>
                </c:pt>
                <c:pt idx="7">
                  <c:v>Trent </c:v>
                </c:pt>
                <c:pt idx="8">
                  <c:v>Inditex India</c:v>
                </c:pt>
                <c:pt idx="9">
                  <c:v>Dmart</c:v>
                </c:pt>
              </c:strCache>
            </c:strRef>
          </c:cat>
          <c:val>
            <c:numRef>
              <c:f>Charts!$B$218:$B$227</c:f>
              <c:numCache>
                <c:formatCode>0.0</c:formatCode>
                <c:ptCount val="10"/>
                <c:pt idx="0">
                  <c:v>1.44</c:v>
                </c:pt>
                <c:pt idx="1">
                  <c:v>1.46</c:v>
                </c:pt>
                <c:pt idx="2">
                  <c:v>1.87</c:v>
                </c:pt>
                <c:pt idx="3">
                  <c:v>2.16</c:v>
                </c:pt>
                <c:pt idx="4">
                  <c:v>2.36</c:v>
                </c:pt>
                <c:pt idx="5">
                  <c:v>2.63</c:v>
                </c:pt>
                <c:pt idx="6">
                  <c:v>4.62</c:v>
                </c:pt>
                <c:pt idx="7">
                  <c:v>5.34</c:v>
                </c:pt>
                <c:pt idx="8">
                  <c:v>7.1306591602158109</c:v>
                </c:pt>
                <c:pt idx="9">
                  <c:v>11.27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1-4CB1-9333-AFA6257302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67387056"/>
        <c:axId val="1267395216"/>
      </c:barChart>
      <c:catAx>
        <c:axId val="126738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395216"/>
        <c:crosses val="autoZero"/>
        <c:auto val="1"/>
        <c:lblAlgn val="ctr"/>
        <c:lblOffset val="100"/>
        <c:noMultiLvlLbl val="0"/>
      </c:catAx>
      <c:valAx>
        <c:axId val="1267395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38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Sheet2!$B$360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Sheet2!$B$361:$B$368</c:f>
            </c:numRef>
          </c:val>
          <c:extLst>
            <c:ext xmlns:c16="http://schemas.microsoft.com/office/drawing/2014/chart" uri="{C3380CC4-5D6E-409C-BE32-E72D297353CC}">
              <c16:uniqueId val="{00000000-C28C-4D11-BEE0-A18DF994444E}"/>
            </c:ext>
          </c:extLst>
        </c:ser>
        <c:ser>
          <c:idx val="1"/>
          <c:order val="1"/>
          <c:tx>
            <c:strRef>
              <c:f>Sheet2!$C$360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Sheet2!$C$361:$C$368</c:f>
            </c:numRef>
          </c:val>
          <c:extLst>
            <c:ext xmlns:c16="http://schemas.microsoft.com/office/drawing/2014/chart" uri="{C3380CC4-5D6E-409C-BE32-E72D297353CC}">
              <c16:uniqueId val="{00000001-C28C-4D11-BEE0-A18DF994444E}"/>
            </c:ext>
          </c:extLst>
        </c:ser>
        <c:ser>
          <c:idx val="2"/>
          <c:order val="2"/>
          <c:tx>
            <c:strRef>
              <c:f>Sheet2!$D$360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Sheet2!$D$361:$D$368</c:f>
            </c:numRef>
          </c:val>
          <c:extLst>
            <c:ext xmlns:c16="http://schemas.microsoft.com/office/drawing/2014/chart" uri="{C3380CC4-5D6E-409C-BE32-E72D297353CC}">
              <c16:uniqueId val="{00000002-C28C-4D11-BEE0-A18DF994444E}"/>
            </c:ext>
          </c:extLst>
        </c:ser>
        <c:ser>
          <c:idx val="3"/>
          <c:order val="3"/>
          <c:tx>
            <c:strRef>
              <c:f>Sheet2!$E$360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Sheet2!$E$361:$E$368</c:f>
            </c:numRef>
          </c:val>
          <c:extLst>
            <c:ext xmlns:c16="http://schemas.microsoft.com/office/drawing/2014/chart" uri="{C3380CC4-5D6E-409C-BE32-E72D297353CC}">
              <c16:uniqueId val="{00000003-C28C-4D11-BEE0-A18DF994444E}"/>
            </c:ext>
          </c:extLst>
        </c:ser>
        <c:ser>
          <c:idx val="4"/>
          <c:order val="4"/>
          <c:tx>
            <c:strRef>
              <c:f>Sheet2!$F$360</c:f>
              <c:strCache>
                <c:ptCount val="1"/>
                <c:pt idx="0">
                  <c:v>Advertising as a % of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Sheet2!$F$361:$F$368</c:f>
              <c:numCache>
                <c:formatCode>0.00%</c:formatCode>
                <c:ptCount val="8"/>
                <c:pt idx="0">
                  <c:v>5.3400000000000003E-2</c:v>
                </c:pt>
                <c:pt idx="1">
                  <c:v>1.7088973815355835E-2</c:v>
                </c:pt>
                <c:pt idx="2">
                  <c:v>3.988716147277107E-2</c:v>
                </c:pt>
                <c:pt idx="3">
                  <c:v>6.8999999999999999E-3</c:v>
                </c:pt>
                <c:pt idx="4">
                  <c:v>6.7000000000000002E-3</c:v>
                </c:pt>
                <c:pt idx="5">
                  <c:v>5.2999999999999999E-2</c:v>
                </c:pt>
                <c:pt idx="6">
                  <c:v>3.6175018478980321E-3</c:v>
                </c:pt>
                <c:pt idx="7">
                  <c:v>1.5648742107712593E-2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8C-4D11-BEE0-A18DF994444E}"/>
            </c:ext>
          </c:extLst>
        </c:ser>
        <c:ser>
          <c:idx val="5"/>
          <c:order val="5"/>
          <c:tx>
            <c:strRef>
              <c:f>Sheet2!$G$360</c:f>
              <c:strCache>
                <c:ptCount val="1"/>
                <c:pt idx="0">
                  <c:v>Rent as a % of 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Sheet2!$G$361:$G$368</c:f>
              <c:numCache>
                <c:formatCode>0.00%</c:formatCode>
                <c:ptCount val="8"/>
                <c:pt idx="0">
                  <c:v>0.1681</c:v>
                </c:pt>
                <c:pt idx="1">
                  <c:v>0.13349617259131694</c:v>
                </c:pt>
                <c:pt idx="2">
                  <c:v>5.8315435397380773E-2</c:v>
                </c:pt>
                <c:pt idx="3">
                  <c:v>0.12989999999999999</c:v>
                </c:pt>
                <c:pt idx="4">
                  <c:v>6.1199999999999997E-2</c:v>
                </c:pt>
                <c:pt idx="5">
                  <c:v>7.2499999999999995E-2</c:v>
                </c:pt>
                <c:pt idx="6">
                  <c:v>8.110774297176343E-2</c:v>
                </c:pt>
                <c:pt idx="7">
                  <c:v>7.0593327449623364E-2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8C-4D11-BEE0-A18DF994444E}"/>
            </c:ext>
          </c:extLst>
        </c:ser>
        <c:ser>
          <c:idx val="6"/>
          <c:order val="6"/>
          <c:tx>
            <c:strRef>
              <c:f>Sheet2!$H$360</c:f>
              <c:strCache>
                <c:ptCount val="1"/>
                <c:pt idx="0">
                  <c:v>Employee Cost as a % of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Sheet2!$A$361:$A$368</c:f>
              <c:strCache>
                <c:ptCount val="8"/>
                <c:pt idx="0">
                  <c:v>ABFRL</c:v>
                </c:pt>
                <c:pt idx="1">
                  <c:v>Shoppers Stop</c:v>
                </c:pt>
                <c:pt idx="2">
                  <c:v>Arvind Fashions</c:v>
                </c:pt>
                <c:pt idx="3">
                  <c:v>Trent</c:v>
                </c:pt>
                <c:pt idx="4">
                  <c:v>Vishal Mega Mart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</c:strCache>
            </c:strRef>
          </c:cat>
          <c:val>
            <c:numRef>
              <c:f>Sheet2!$H$361:$H$368</c:f>
              <c:numCache>
                <c:formatCode>0.00%</c:formatCode>
                <c:ptCount val="8"/>
                <c:pt idx="0">
                  <c:v>0.1283</c:v>
                </c:pt>
                <c:pt idx="1">
                  <c:v>8.9879494374955696E-2</c:v>
                </c:pt>
                <c:pt idx="2">
                  <c:v>6.0581989629291434E-2</c:v>
                </c:pt>
                <c:pt idx="3">
                  <c:v>8.1900000000000001E-2</c:v>
                </c:pt>
                <c:pt idx="4">
                  <c:v>5.6399999999999999E-2</c:v>
                </c:pt>
                <c:pt idx="5">
                  <c:v>0.1023</c:v>
                </c:pt>
                <c:pt idx="6">
                  <c:v>9.0549149795207395E-2</c:v>
                </c:pt>
                <c:pt idx="7">
                  <c:v>8.5997875922365144E-2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8C-4D11-BEE0-A18DF9944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2018112"/>
        <c:axId val="1322018592"/>
      </c:barChart>
      <c:catAx>
        <c:axId val="132201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018592"/>
        <c:crosses val="autoZero"/>
        <c:auto val="1"/>
        <c:lblAlgn val="ctr"/>
        <c:lblOffset val="100"/>
        <c:noMultiLvlLbl val="0"/>
      </c:catAx>
      <c:valAx>
        <c:axId val="1322018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01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Segmental Revenue Share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Charts!$B$148</c:f>
              <c:strCache>
                <c:ptCount val="1"/>
                <c:pt idx="0">
                  <c:v>Apparel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~</a:t>
                    </a:r>
                    <a:fld id="{833DD743-9F44-4A40-96D5-FF980EB8A41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289-41F5-9E06-4E7D37478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Charts!$A$149:$A$155</c:f>
              <c:strCache>
                <c:ptCount val="7"/>
                <c:pt idx="0">
                  <c:v>Trent</c:v>
                </c:pt>
                <c:pt idx="1">
                  <c:v>Dmart</c:v>
                </c:pt>
                <c:pt idx="2">
                  <c:v>Vishal Mega Mart</c:v>
                </c:pt>
                <c:pt idx="3">
                  <c:v>Vmart</c:v>
                </c:pt>
                <c:pt idx="4">
                  <c:v>Pantaloons</c:v>
                </c:pt>
                <c:pt idx="5">
                  <c:v>V2-Retail</c:v>
                </c:pt>
                <c:pt idx="6">
                  <c:v>Style Bazaar </c:v>
                </c:pt>
              </c:strCache>
            </c:strRef>
          </c:cat>
          <c:val>
            <c:numRef>
              <c:f>Charts!$B$149:$B$155</c:f>
              <c:numCache>
                <c:formatCode>0%</c:formatCode>
                <c:ptCount val="7"/>
                <c:pt idx="0">
                  <c:v>0.85</c:v>
                </c:pt>
                <c:pt idx="1">
                  <c:v>0.05</c:v>
                </c:pt>
                <c:pt idx="2">
                  <c:v>0.44</c:v>
                </c:pt>
                <c:pt idx="3">
                  <c:v>0.8</c:v>
                </c:pt>
                <c:pt idx="4">
                  <c:v>0.89</c:v>
                </c:pt>
                <c:pt idx="5">
                  <c:v>0.92</c:v>
                </c:pt>
                <c:pt idx="6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8-4A27-865E-79B89989CAC0}"/>
            </c:ext>
          </c:extLst>
        </c:ser>
        <c:ser>
          <c:idx val="1"/>
          <c:order val="1"/>
          <c:tx>
            <c:strRef>
              <c:f>Charts!$C$148</c:f>
              <c:strCache>
                <c:ptCount val="1"/>
                <c:pt idx="0">
                  <c:v>GM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~</a:t>
                    </a:r>
                    <a:fld id="{A278FE01-B712-46FD-9247-1C06D4C3BD8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89-41F5-9E06-4E7D37478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Charts!$A$149:$A$155</c:f>
              <c:strCache>
                <c:ptCount val="7"/>
                <c:pt idx="0">
                  <c:v>Trent</c:v>
                </c:pt>
                <c:pt idx="1">
                  <c:v>Dmart</c:v>
                </c:pt>
                <c:pt idx="2">
                  <c:v>Vishal Mega Mart</c:v>
                </c:pt>
                <c:pt idx="3">
                  <c:v>Vmart</c:v>
                </c:pt>
                <c:pt idx="4">
                  <c:v>Pantaloons</c:v>
                </c:pt>
                <c:pt idx="5">
                  <c:v>V2-Retail</c:v>
                </c:pt>
                <c:pt idx="6">
                  <c:v>Style Bazaar </c:v>
                </c:pt>
              </c:strCache>
            </c:strRef>
          </c:cat>
          <c:val>
            <c:numRef>
              <c:f>Charts!$C$149:$C$155</c:f>
              <c:numCache>
                <c:formatCode>0%</c:formatCode>
                <c:ptCount val="7"/>
                <c:pt idx="0">
                  <c:v>0.05</c:v>
                </c:pt>
                <c:pt idx="1">
                  <c:v>0.17</c:v>
                </c:pt>
                <c:pt idx="2">
                  <c:v>0.28000000000000003</c:v>
                </c:pt>
                <c:pt idx="3">
                  <c:v>0.09</c:v>
                </c:pt>
                <c:pt idx="4">
                  <c:v>0.11</c:v>
                </c:pt>
                <c:pt idx="5">
                  <c:v>0.08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08-4A27-865E-79B89989CAC0}"/>
            </c:ext>
          </c:extLst>
        </c:ser>
        <c:ser>
          <c:idx val="2"/>
          <c:order val="2"/>
          <c:tx>
            <c:strRef>
              <c:f>Charts!$D$148</c:f>
              <c:strCache>
                <c:ptCount val="1"/>
                <c:pt idx="0">
                  <c:v>FMCG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Charts!$A$149:$A$155</c:f>
              <c:strCache>
                <c:ptCount val="7"/>
                <c:pt idx="0">
                  <c:v>Trent</c:v>
                </c:pt>
                <c:pt idx="1">
                  <c:v>Dmart</c:v>
                </c:pt>
                <c:pt idx="2">
                  <c:v>Vishal Mega Mart</c:v>
                </c:pt>
                <c:pt idx="3">
                  <c:v>Vmart</c:v>
                </c:pt>
                <c:pt idx="4">
                  <c:v>Pantaloons</c:v>
                </c:pt>
                <c:pt idx="5">
                  <c:v>V2-Retail</c:v>
                </c:pt>
                <c:pt idx="6">
                  <c:v>Style Bazaar </c:v>
                </c:pt>
              </c:strCache>
            </c:strRef>
          </c:cat>
          <c:val>
            <c:numRef>
              <c:f>Charts!$D$149:$D$155</c:f>
              <c:numCache>
                <c:formatCode>0%</c:formatCode>
                <c:ptCount val="7"/>
                <c:pt idx="0">
                  <c:v>0.1</c:v>
                </c:pt>
                <c:pt idx="1">
                  <c:v>0.77739999999999998</c:v>
                </c:pt>
                <c:pt idx="2">
                  <c:v>0.28000000000000003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08-4A27-865E-79B89989CA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55831728"/>
        <c:axId val="755831248"/>
      </c:barChart>
      <c:catAx>
        <c:axId val="75583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831248"/>
        <c:crosses val="autoZero"/>
        <c:auto val="1"/>
        <c:lblAlgn val="ctr"/>
        <c:lblOffset val="100"/>
        <c:noMultiLvlLbl val="0"/>
      </c:catAx>
      <c:valAx>
        <c:axId val="75583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83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No of Stores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Charts!$L$37</c:f>
              <c:strCache>
                <c:ptCount val="1"/>
                <c:pt idx="0">
                  <c:v>FY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Charts!$A$38:$A$50</c:f>
              <c:strCache>
                <c:ptCount val="13"/>
                <c:pt idx="0">
                  <c:v>Pantaloons</c:v>
                </c:pt>
                <c:pt idx="1">
                  <c:v>Westside</c:v>
                </c:pt>
                <c:pt idx="2">
                  <c:v>Dmart</c:v>
                </c:pt>
                <c:pt idx="3">
                  <c:v>Vishal Mega Mart</c:v>
                </c:pt>
                <c:pt idx="4">
                  <c:v>Zudio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  <c:pt idx="8">
                  <c:v>Style Up</c:v>
                </c:pt>
                <c:pt idx="9">
                  <c:v>Intune</c:v>
                </c:pt>
                <c:pt idx="10">
                  <c:v>Style Union</c:v>
                </c:pt>
                <c:pt idx="11">
                  <c:v>Yousta</c:v>
                </c:pt>
                <c:pt idx="12">
                  <c:v>Max</c:v>
                </c:pt>
              </c:strCache>
            </c:strRef>
          </c:cat>
          <c:val>
            <c:numRef>
              <c:f>Charts!$L$38:$L$50</c:f>
              <c:numCache>
                <c:formatCode>General</c:formatCode>
                <c:ptCount val="13"/>
                <c:pt idx="0">
                  <c:v>405</c:v>
                </c:pt>
                <c:pt idx="1">
                  <c:v>248</c:v>
                </c:pt>
                <c:pt idx="2">
                  <c:v>415</c:v>
                </c:pt>
                <c:pt idx="3">
                  <c:v>696</c:v>
                </c:pt>
                <c:pt idx="4">
                  <c:v>765</c:v>
                </c:pt>
                <c:pt idx="5">
                  <c:v>497</c:v>
                </c:pt>
                <c:pt idx="6">
                  <c:v>189</c:v>
                </c:pt>
                <c:pt idx="7">
                  <c:v>214</c:v>
                </c:pt>
                <c:pt idx="8">
                  <c:v>46</c:v>
                </c:pt>
                <c:pt idx="9">
                  <c:v>71</c:v>
                </c:pt>
                <c:pt idx="10">
                  <c:v>118</c:v>
                </c:pt>
                <c:pt idx="11">
                  <c:v>84</c:v>
                </c:pt>
                <c:pt idx="12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D-416F-88BD-CB29E524F2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9055216"/>
        <c:axId val="889034576"/>
      </c:barChart>
      <c:scatterChart>
        <c:scatterStyle val="lineMarker"/>
        <c:varyColors val="0"/>
        <c:ser>
          <c:idx val="1"/>
          <c:order val="1"/>
          <c:tx>
            <c:strRef>
              <c:f>Charts!$M$37</c:f>
              <c:strCache>
                <c:ptCount val="1"/>
                <c:pt idx="0">
                  <c:v>5 Year CAGR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tx>
                <c:rich>
                  <a:bodyPr/>
                  <a:lstStyle/>
                  <a:p>
                    <a:fld id="{7BE746B4-AB04-47D3-A2F4-0C5459336989}" type="YVALUE">
                      <a:rPr lang="en-US" smtClean="0"/>
                      <a:pPr/>
                      <a:t>[Y VALUE]</a:t>
                    </a:fld>
                    <a:r>
                      <a:rPr lang="en-US"/>
                      <a:t>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C7D-416F-88BD-CB29E524F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Charts!$A$38:$A$50</c:f>
              <c:strCache>
                <c:ptCount val="13"/>
                <c:pt idx="0">
                  <c:v>Pantaloons</c:v>
                </c:pt>
                <c:pt idx="1">
                  <c:v>Westside</c:v>
                </c:pt>
                <c:pt idx="2">
                  <c:v>Dmart</c:v>
                </c:pt>
                <c:pt idx="3">
                  <c:v>Vishal Mega Mart</c:v>
                </c:pt>
                <c:pt idx="4">
                  <c:v>Zudio</c:v>
                </c:pt>
                <c:pt idx="5">
                  <c:v>VMart</c:v>
                </c:pt>
                <c:pt idx="6">
                  <c:v>V2 Retail</c:v>
                </c:pt>
                <c:pt idx="7">
                  <c:v>Style Bazaar</c:v>
                </c:pt>
                <c:pt idx="8">
                  <c:v>Style Up</c:v>
                </c:pt>
                <c:pt idx="9">
                  <c:v>Intune</c:v>
                </c:pt>
                <c:pt idx="10">
                  <c:v>Style Union</c:v>
                </c:pt>
                <c:pt idx="11">
                  <c:v>Yousta</c:v>
                </c:pt>
                <c:pt idx="12">
                  <c:v>Max</c:v>
                </c:pt>
              </c:strCache>
            </c:strRef>
          </c:xVal>
          <c:yVal>
            <c:numRef>
              <c:f>Charts!$M$38:$M$50</c:f>
              <c:numCache>
                <c:formatCode>0.0%</c:formatCode>
                <c:ptCount val="13"/>
                <c:pt idx="0">
                  <c:v>3.4393501436834395E-2</c:v>
                </c:pt>
                <c:pt idx="1">
                  <c:v>8.4909587961780941E-2</c:v>
                </c:pt>
                <c:pt idx="2">
                  <c:v>0.14163392184800894</c:v>
                </c:pt>
                <c:pt idx="3">
                  <c:v>0.11581065592663009</c:v>
                </c:pt>
                <c:pt idx="4">
                  <c:v>0.57077611790927474</c:v>
                </c:pt>
                <c:pt idx="5">
                  <c:v>0.13316969239196252</c:v>
                </c:pt>
                <c:pt idx="6">
                  <c:v>0.1998574222636913</c:v>
                </c:pt>
                <c:pt idx="7">
                  <c:v>0.21149041983155659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C7D-416F-88BD-CB29E524F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70954688"/>
        <c:axId val="870964768"/>
      </c:scatterChart>
      <c:catAx>
        <c:axId val="88905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9034576"/>
        <c:crosses val="autoZero"/>
        <c:auto val="1"/>
        <c:lblAlgn val="ctr"/>
        <c:lblOffset val="100"/>
        <c:noMultiLvlLbl val="0"/>
      </c:catAx>
      <c:valAx>
        <c:axId val="88903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9055216"/>
        <c:crosses val="autoZero"/>
        <c:crossBetween val="between"/>
      </c:valAx>
      <c:valAx>
        <c:axId val="87096476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954688"/>
        <c:crosses val="max"/>
        <c:crossBetween val="midCat"/>
      </c:valAx>
      <c:valAx>
        <c:axId val="870954688"/>
        <c:scaling>
          <c:orientation val="minMax"/>
        </c:scaling>
        <c:delete val="1"/>
        <c:axPos val="t"/>
        <c:majorTickMark val="out"/>
        <c:minorTickMark val="none"/>
        <c:tickLblPos val="nextTo"/>
        <c:crossAx val="870964768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/>
              <a:t>Revenue (in cr)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Charts!$L$1</c:f>
              <c:strCache>
                <c:ptCount val="1"/>
                <c:pt idx="0">
                  <c:v>FY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E031E046-9F9A-4849-83EC-09B1E9A4442C}" type="VALUE">
                      <a:rPr lang="en-US" smtClean="0"/>
                      <a:pPr/>
                      <a:t>[VALUE]</a:t>
                    </a:fld>
                    <a:r>
                      <a:rPr lang="en-US" baseline="30000"/>
                      <a:t>#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B9-402E-8CC3-02849941DD6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49DDB71-C1D8-45B9-A4E8-3D574F096451}" type="VALUE">
                      <a:rPr lang="en-US" smtClean="0"/>
                      <a:pPr/>
                      <a:t>[VALUE]</a:t>
                    </a:fld>
                    <a:r>
                      <a:rPr lang="en-US" baseline="30000"/>
                      <a:t>#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0B9-402E-8CC3-02849941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Charts!$A$2:$A$13</c:f>
              <c:strCache>
                <c:ptCount val="12"/>
                <c:pt idx="0">
                  <c:v>ABFRL</c:v>
                </c:pt>
                <c:pt idx="1">
                  <c:v>Trent </c:v>
                </c:pt>
                <c:pt idx="2">
                  <c:v>Arvind Fashions</c:v>
                </c:pt>
                <c:pt idx="3">
                  <c:v>Shoppers Stop</c:v>
                </c:pt>
                <c:pt idx="4">
                  <c:v>Pantaloons</c:v>
                </c:pt>
                <c:pt idx="5">
                  <c:v>Westside</c:v>
                </c:pt>
                <c:pt idx="6">
                  <c:v>Dmart</c:v>
                </c:pt>
                <c:pt idx="7">
                  <c:v>Vishal Mega Mart</c:v>
                </c:pt>
                <c:pt idx="8">
                  <c:v>Zudio</c:v>
                </c:pt>
                <c:pt idx="9">
                  <c:v>VMart</c:v>
                </c:pt>
                <c:pt idx="10">
                  <c:v>V2 Retail</c:v>
                </c:pt>
                <c:pt idx="11">
                  <c:v>Style Bazaar</c:v>
                </c:pt>
              </c:strCache>
            </c:strRef>
          </c:cat>
          <c:val>
            <c:numRef>
              <c:f>Charts!$L$2:$L$13</c:f>
              <c:numCache>
                <c:formatCode>#,##0</c:formatCode>
                <c:ptCount val="12"/>
                <c:pt idx="0">
                  <c:v>15246</c:v>
                </c:pt>
                <c:pt idx="1">
                  <c:v>17353.169999999998</c:v>
                </c:pt>
                <c:pt idx="2">
                  <c:v>4654.4799999999996</c:v>
                </c:pt>
                <c:pt idx="3">
                  <c:v>4681.76</c:v>
                </c:pt>
                <c:pt idx="4">
                  <c:v>4373</c:v>
                </c:pt>
                <c:pt idx="5">
                  <c:v>5814.3</c:v>
                </c:pt>
                <c:pt idx="6">
                  <c:v>59482.36</c:v>
                </c:pt>
                <c:pt idx="7">
                  <c:v>10774.901</c:v>
                </c:pt>
                <c:pt idx="8">
                  <c:v>10453.299999999999</c:v>
                </c:pt>
                <c:pt idx="9">
                  <c:v>3265.98</c:v>
                </c:pt>
                <c:pt idx="10">
                  <c:v>1884.4949999999999</c:v>
                </c:pt>
                <c:pt idx="11">
                  <c:v>1352.6886999999999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C-4240-8B6D-F89133F024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9447696"/>
        <c:axId val="859452976"/>
      </c:barChart>
      <c:scatterChart>
        <c:scatterStyle val="lineMarker"/>
        <c:varyColors val="0"/>
        <c:ser>
          <c:idx val="1"/>
          <c:order val="1"/>
          <c:tx>
            <c:strRef>
              <c:f>Charts!$M$1</c:f>
              <c:strCache>
                <c:ptCount val="1"/>
                <c:pt idx="0">
                  <c:v>5 Year CAGR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8404516340197215E-2"/>
                  <c:y val="-2.3307570503891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7C-4C54-9ABE-3308F445F717}"/>
                </c:ext>
              </c:extLst>
            </c:dLbl>
            <c:dLbl>
              <c:idx val="2"/>
              <c:layout>
                <c:manualLayout>
                  <c:x val="9.5358915051725558E-4"/>
                  <c:y val="-5.91224106360139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7C-4C54-9ABE-3308F445F717}"/>
                </c:ext>
              </c:extLst>
            </c:dLbl>
            <c:dLbl>
              <c:idx val="3"/>
              <c:layout>
                <c:manualLayout>
                  <c:x val="-3.3809069881975823E-3"/>
                  <c:y val="-7.8929174599120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7C-4C54-9ABE-3308F445F717}"/>
                </c:ext>
              </c:extLst>
            </c:dLbl>
            <c:dLbl>
              <c:idx val="4"/>
              <c:layout>
                <c:manualLayout>
                  <c:x val="6.5017442080642511E-5"/>
                  <c:y val="-5.481482937096680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7C-4C54-9ABE-3308F445F71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64C88E7-D3CA-4B55-94A6-1E654C0F9570}" type="YVALUE">
                      <a:rPr lang="en-US" smtClean="0"/>
                      <a:pPr/>
                      <a:t>[Y VALUE]</a:t>
                    </a:fld>
                    <a:r>
                      <a:rPr lang="en-US"/>
                      <a:t>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E7C-4C54-9ABE-3308F445F7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Charts!$A$2:$A$13</c:f>
              <c:strCache>
                <c:ptCount val="12"/>
                <c:pt idx="0">
                  <c:v>ABFRL</c:v>
                </c:pt>
                <c:pt idx="1">
                  <c:v>Trent </c:v>
                </c:pt>
                <c:pt idx="2">
                  <c:v>Arvind Fashions</c:v>
                </c:pt>
                <c:pt idx="3">
                  <c:v>Shoppers Stop</c:v>
                </c:pt>
                <c:pt idx="4">
                  <c:v>Pantaloons</c:v>
                </c:pt>
                <c:pt idx="5">
                  <c:v>Westside</c:v>
                </c:pt>
                <c:pt idx="6">
                  <c:v>Dmart</c:v>
                </c:pt>
                <c:pt idx="7">
                  <c:v>Vishal Mega Mart</c:v>
                </c:pt>
                <c:pt idx="8">
                  <c:v>Zudio</c:v>
                </c:pt>
                <c:pt idx="9">
                  <c:v>VMart</c:v>
                </c:pt>
                <c:pt idx="10">
                  <c:v>V2 Retail</c:v>
                </c:pt>
                <c:pt idx="11">
                  <c:v>Style Bazaar</c:v>
                </c:pt>
              </c:strCache>
            </c:strRef>
          </c:xVal>
          <c:yVal>
            <c:numRef>
              <c:f>Charts!$M$2:$M$13</c:f>
              <c:numCache>
                <c:formatCode>0.0%</c:formatCode>
                <c:ptCount val="12"/>
                <c:pt idx="0">
                  <c:v>0.11483737608080014</c:v>
                </c:pt>
                <c:pt idx="1">
                  <c:v>0.36736026262333898</c:v>
                </c:pt>
                <c:pt idx="2">
                  <c:v>4.8483913532615608E-2</c:v>
                </c:pt>
                <c:pt idx="3">
                  <c:v>3.9002646937428942E-2</c:v>
                </c:pt>
                <c:pt idx="4">
                  <c:v>4.470950020217801E-2</c:v>
                </c:pt>
                <c:pt idx="5">
                  <c:v>0.17666548071437749</c:v>
                </c:pt>
                <c:pt idx="6">
                  <c:v>0.18996043162129927</c:v>
                </c:pt>
                <c:pt idx="7">
                  <c:v>0.23981335406342308</c:v>
                </c:pt>
                <c:pt idx="8">
                  <c:v>0.87257625609226808</c:v>
                </c:pt>
                <c:pt idx="9">
                  <c:v>0.14404113606857516</c:v>
                </c:pt>
                <c:pt idx="10">
                  <c:v>0.21861745868224203</c:v>
                </c:pt>
                <c:pt idx="11">
                  <c:v>0.16148438879357752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AC-4240-8B6D-F89133F024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859442416"/>
        <c:axId val="859444336"/>
      </c:scatterChart>
      <c:catAx>
        <c:axId val="85944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452976"/>
        <c:crosses val="autoZero"/>
        <c:auto val="1"/>
        <c:lblAlgn val="ctr"/>
        <c:lblOffset val="100"/>
        <c:noMultiLvlLbl val="0"/>
      </c:catAx>
      <c:valAx>
        <c:axId val="85945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447696"/>
        <c:crosses val="autoZero"/>
        <c:crossBetween val="between"/>
      </c:valAx>
      <c:valAx>
        <c:axId val="85944433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442416"/>
        <c:crosses val="max"/>
        <c:crossBetween val="midCat"/>
      </c:valAx>
      <c:valAx>
        <c:axId val="859442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9444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 b="0" dirty="0"/>
              <a:t>Same Store Sales Growth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Charts!$A$85</c:f>
              <c:strCache>
                <c:ptCount val="1"/>
                <c:pt idx="0">
                  <c:v>ABFRL (Lifestyle Brands)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Charts!$B$85:$L$85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-5.7000000000000002E-2</c:v>
                </c:pt>
                <c:pt idx="3">
                  <c:v>8.5999999999999993E-2</c:v>
                </c:pt>
                <c:pt idx="4">
                  <c:v>5.2999999999999999E-2</c:v>
                </c:pt>
                <c:pt idx="5">
                  <c:v>4.4999999999999998E-2</c:v>
                </c:pt>
                <c:pt idx="6">
                  <c:v>-0.19600000000000001</c:v>
                </c:pt>
                <c:pt idx="7">
                  <c:v>0.46</c:v>
                </c:pt>
                <c:pt idx="8">
                  <c:v>0.4</c:v>
                </c:pt>
                <c:pt idx="9">
                  <c:v>-0.08</c:v>
                </c:pt>
                <c:pt idx="10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F0-4208-BCA5-43FEBB5CFD90}"/>
            </c:ext>
          </c:extLst>
        </c:ser>
        <c:ser>
          <c:idx val="1"/>
          <c:order val="1"/>
          <c:tx>
            <c:strRef>
              <c:f>Charts!$A$86</c:f>
              <c:strCache>
                <c:ptCount val="1"/>
                <c:pt idx="0">
                  <c:v>Shoppers Stop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Charts!$B$86:$L$86</c:f>
              <c:numCache>
                <c:formatCode>0%</c:formatCode>
                <c:ptCount val="11"/>
                <c:pt idx="0">
                  <c:v>0.05</c:v>
                </c:pt>
                <c:pt idx="1">
                  <c:v>8.5000000000000006E-2</c:v>
                </c:pt>
                <c:pt idx="2">
                  <c:v>3.1E-2</c:v>
                </c:pt>
                <c:pt idx="3">
                  <c:v>2.1000000000000001E-2</c:v>
                </c:pt>
                <c:pt idx="4">
                  <c:v>3.9E-2</c:v>
                </c:pt>
                <c:pt idx="5">
                  <c:v>-2.5000000000000001E-2</c:v>
                </c:pt>
                <c:pt idx="6">
                  <c:v>-0.51800000000000002</c:v>
                </c:pt>
                <c:pt idx="7">
                  <c:v>0.48</c:v>
                </c:pt>
                <c:pt idx="8">
                  <c:v>0.56999999999999995</c:v>
                </c:pt>
                <c:pt idx="9">
                  <c:v>0</c:v>
                </c:pt>
                <c:pt idx="10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F0-4208-BCA5-43FEBB5CFD90}"/>
            </c:ext>
          </c:extLst>
        </c:ser>
        <c:ser>
          <c:idx val="2"/>
          <c:order val="2"/>
          <c:tx>
            <c:strRef>
              <c:f>Charts!$A$87</c:f>
              <c:strCache>
                <c:ptCount val="1"/>
                <c:pt idx="0">
                  <c:v>Pantaloons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Charts!$B$87:$L$87</c:f>
              <c:numCache>
                <c:formatCode>0%</c:formatCode>
                <c:ptCount val="11"/>
                <c:pt idx="0">
                  <c:v>0</c:v>
                </c:pt>
                <c:pt idx="1">
                  <c:v>5.8999999999999997E-2</c:v>
                </c:pt>
                <c:pt idx="2">
                  <c:v>3.3000000000000002E-2</c:v>
                </c:pt>
                <c:pt idx="3">
                  <c:v>-2.5999999999999999E-2</c:v>
                </c:pt>
                <c:pt idx="4">
                  <c:v>1.4E-2</c:v>
                </c:pt>
                <c:pt idx="5">
                  <c:v>2.7E-2</c:v>
                </c:pt>
                <c:pt idx="6">
                  <c:v>-0.51300000000000001</c:v>
                </c:pt>
                <c:pt idx="7">
                  <c:v>0.33</c:v>
                </c:pt>
                <c:pt idx="8">
                  <c:v>0.47499999999999998</c:v>
                </c:pt>
                <c:pt idx="9">
                  <c:v>-0.05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F0-4208-BCA5-43FEBB5CFD90}"/>
            </c:ext>
          </c:extLst>
        </c:ser>
        <c:ser>
          <c:idx val="3"/>
          <c:order val="3"/>
          <c:tx>
            <c:strRef>
              <c:f>Charts!$A$88</c:f>
              <c:strCache>
                <c:ptCount val="1"/>
                <c:pt idx="0">
                  <c:v>Westside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Charts!$B$88:$L$88</c:f>
              <c:numCache>
                <c:formatCode>0%</c:formatCode>
                <c:ptCount val="11"/>
                <c:pt idx="0">
                  <c:v>0.11</c:v>
                </c:pt>
                <c:pt idx="1">
                  <c:v>0.08</c:v>
                </c:pt>
                <c:pt idx="2">
                  <c:v>0.09</c:v>
                </c:pt>
                <c:pt idx="3">
                  <c:v>0.09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-0.45</c:v>
                </c:pt>
                <c:pt idx="7">
                  <c:v>0.56000000000000005</c:v>
                </c:pt>
                <c:pt idx="8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F0-4208-BCA5-43FEBB5CFD90}"/>
            </c:ext>
          </c:extLst>
        </c:ser>
        <c:ser>
          <c:idx val="4"/>
          <c:order val="4"/>
          <c:tx>
            <c:strRef>
              <c:f>Charts!$A$89</c:f>
              <c:strCache>
                <c:ptCount val="1"/>
                <c:pt idx="0">
                  <c:v>Dmart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Charts!$B$89:$L$89</c:f>
              <c:numCache>
                <c:formatCode>0%</c:formatCode>
                <c:ptCount val="11"/>
                <c:pt idx="0">
                  <c:v>0.2243</c:v>
                </c:pt>
                <c:pt idx="1">
                  <c:v>0.21490000000000001</c:v>
                </c:pt>
                <c:pt idx="2">
                  <c:v>0.21210000000000001</c:v>
                </c:pt>
                <c:pt idx="3">
                  <c:v>0.14199999999999999</c:v>
                </c:pt>
                <c:pt idx="4">
                  <c:v>0.17799999999999999</c:v>
                </c:pt>
                <c:pt idx="5">
                  <c:v>0.109</c:v>
                </c:pt>
                <c:pt idx="6">
                  <c:v>-0.13100000000000001</c:v>
                </c:pt>
                <c:pt idx="7">
                  <c:v>0.16700000000000001</c:v>
                </c:pt>
                <c:pt idx="8">
                  <c:v>0.24199999999999999</c:v>
                </c:pt>
                <c:pt idx="9">
                  <c:v>9.9000000000000005E-2</c:v>
                </c:pt>
                <c:pt idx="10">
                  <c:v>8.4000000000000005E-2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F0-4208-BCA5-43FEBB5CFD90}"/>
            </c:ext>
          </c:extLst>
        </c:ser>
        <c:ser>
          <c:idx val="5"/>
          <c:order val="5"/>
          <c:tx>
            <c:strRef>
              <c:f>Charts!$A$90</c:f>
              <c:strCache>
                <c:ptCount val="1"/>
                <c:pt idx="0">
                  <c:v>Vishal Mega Mart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Charts!$B$90:$L$90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0.11890000000000001</c:v>
                </c:pt>
                <c:pt idx="8">
                  <c:v>0.25159999999999999</c:v>
                </c:pt>
                <c:pt idx="9">
                  <c:v>0.13569999999999999</c:v>
                </c:pt>
                <c:pt idx="10">
                  <c:v>0.1231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F0-4208-BCA5-43FEBB5CFD90}"/>
            </c:ext>
          </c:extLst>
        </c:ser>
        <c:ser>
          <c:idx val="6"/>
          <c:order val="6"/>
          <c:tx>
            <c:strRef>
              <c:f>Charts!$A$91</c:f>
              <c:strCache>
                <c:ptCount val="1"/>
                <c:pt idx="0">
                  <c:v>VMart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Charts!$B$91:$L$91</c:f>
              <c:numCache>
                <c:formatCode>0%</c:formatCode>
                <c:ptCount val="11"/>
                <c:pt idx="0">
                  <c:v>6.5000000000000002E-2</c:v>
                </c:pt>
                <c:pt idx="1">
                  <c:v>-1.0999999999999999E-2</c:v>
                </c:pt>
                <c:pt idx="2">
                  <c:v>0.13300000000000001</c:v>
                </c:pt>
                <c:pt idx="3">
                  <c:v>8.8999999999999996E-2</c:v>
                </c:pt>
                <c:pt idx="4">
                  <c:v>3.6999999999999998E-2</c:v>
                </c:pt>
                <c:pt idx="5">
                  <c:v>-2.3E-2</c:v>
                </c:pt>
                <c:pt idx="6">
                  <c:v>-0.39900000000000002</c:v>
                </c:pt>
                <c:pt idx="7">
                  <c:v>0.23100000000000001</c:v>
                </c:pt>
                <c:pt idx="8">
                  <c:v>0.22900000000000001</c:v>
                </c:pt>
                <c:pt idx="9">
                  <c:v>0.01</c:v>
                </c:pt>
                <c:pt idx="10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6F0-4208-BCA5-43FEBB5CFD90}"/>
            </c:ext>
          </c:extLst>
        </c:ser>
        <c:ser>
          <c:idx val="7"/>
          <c:order val="7"/>
          <c:tx>
            <c:strRef>
              <c:f>Charts!$A$92</c:f>
              <c:strCache>
                <c:ptCount val="1"/>
                <c:pt idx="0">
                  <c:v>V2 Retail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38100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Charts!$B$92:$L$92</c:f>
              <c:numCache>
                <c:formatCode>0%</c:formatCode>
                <c:ptCount val="11"/>
                <c:pt idx="0">
                  <c:v>0.14000000000000001</c:v>
                </c:pt>
                <c:pt idx="1">
                  <c:v>0.06</c:v>
                </c:pt>
                <c:pt idx="2">
                  <c:v>0.02</c:v>
                </c:pt>
                <c:pt idx="3">
                  <c:v>-0.04</c:v>
                </c:pt>
                <c:pt idx="4">
                  <c:v>-0.05</c:v>
                </c:pt>
                <c:pt idx="5">
                  <c:v>-0.08</c:v>
                </c:pt>
                <c:pt idx="6">
                  <c:v>-0.31</c:v>
                </c:pt>
                <c:pt idx="7">
                  <c:v>7.0000000000000007E-2</c:v>
                </c:pt>
                <c:pt idx="8">
                  <c:v>0.31</c:v>
                </c:pt>
                <c:pt idx="9">
                  <c:v>0.31</c:v>
                </c:pt>
                <c:pt idx="10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F0-4208-BCA5-43FEBB5CFD90}"/>
            </c:ext>
          </c:extLst>
        </c:ser>
        <c:ser>
          <c:idx val="8"/>
          <c:order val="8"/>
          <c:tx>
            <c:strRef>
              <c:f>Charts!$A$93</c:f>
              <c:strCache>
                <c:ptCount val="1"/>
                <c:pt idx="0">
                  <c:v>Style Baazar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Charts!$B$84:$L$84</c:f>
              <c:strCache>
                <c:ptCount val="11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  <c:pt idx="4">
                  <c:v>FY 2019</c:v>
                </c:pt>
                <c:pt idx="5">
                  <c:v>FY 2020</c:v>
                </c:pt>
                <c:pt idx="6">
                  <c:v>FY 2021</c:v>
                </c:pt>
                <c:pt idx="7">
                  <c:v>FY 2022</c:v>
                </c:pt>
                <c:pt idx="8">
                  <c:v>FY 2023</c:v>
                </c:pt>
                <c:pt idx="9">
                  <c:v>FY 2024</c:v>
                </c:pt>
                <c:pt idx="10">
                  <c:v>FY 2025</c:v>
                </c:pt>
              </c:strCache>
            </c:strRef>
          </c:cat>
          <c:val>
            <c:numRef>
              <c:f>Charts!$B$93:$L$93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-0.35260000000000002</c:v>
                </c:pt>
                <c:pt idx="7">
                  <c:v>0.17</c:v>
                </c:pt>
                <c:pt idx="8">
                  <c:v>0.25700000000000001</c:v>
                </c:pt>
                <c:pt idx="9">
                  <c:v>9.5000000000000001E-2</c:v>
                </c:pt>
                <c:pt idx="10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6F0-4208-BCA5-43FEBB5CF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729072"/>
        <c:axId val="684729552"/>
      </c:lineChart>
      <c:catAx>
        <c:axId val="68472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729552"/>
        <c:crosses val="autoZero"/>
        <c:auto val="1"/>
        <c:lblAlgn val="ctr"/>
        <c:lblOffset val="100"/>
        <c:noMultiLvlLbl val="0"/>
      </c:catAx>
      <c:valAx>
        <c:axId val="68472955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729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800" dirty="0"/>
              <a:t>Revenue per Square Feet (FY25)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Charts!$B$110</c:f>
              <c:strCache>
                <c:ptCount val="1"/>
                <c:pt idx="0">
                  <c:v>FY2025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Charts!$A$111:$A$119</c:f>
              <c:strCache>
                <c:ptCount val="9"/>
                <c:pt idx="0">
                  <c:v>Shoppers Stop</c:v>
                </c:pt>
                <c:pt idx="1">
                  <c:v>Trent</c:v>
                </c:pt>
                <c:pt idx="2">
                  <c:v>Westside</c:v>
                </c:pt>
                <c:pt idx="3">
                  <c:v>Zudio</c:v>
                </c:pt>
                <c:pt idx="4">
                  <c:v>Dmart</c:v>
                </c:pt>
                <c:pt idx="5">
                  <c:v>Vishal Mega Mart</c:v>
                </c:pt>
                <c:pt idx="6">
                  <c:v>VMart</c:v>
                </c:pt>
                <c:pt idx="7">
                  <c:v>V2 Retail</c:v>
                </c:pt>
                <c:pt idx="8">
                  <c:v>Style Bazaar</c:v>
                </c:pt>
              </c:strCache>
            </c:strRef>
          </c:cat>
          <c:val>
            <c:numRef>
              <c:f>Charts!$B$111:$B$119</c:f>
              <c:numCache>
                <c:formatCode>#,##0</c:formatCode>
                <c:ptCount val="9"/>
                <c:pt idx="0">
                  <c:v>12389</c:v>
                </c:pt>
                <c:pt idx="1">
                  <c:v>16378</c:v>
                </c:pt>
                <c:pt idx="2">
                  <c:v>12600</c:v>
                </c:pt>
                <c:pt idx="3">
                  <c:v>18000</c:v>
                </c:pt>
                <c:pt idx="4">
                  <c:v>33896</c:v>
                </c:pt>
                <c:pt idx="5">
                  <c:v>8400</c:v>
                </c:pt>
                <c:pt idx="6">
                  <c:v>8520</c:v>
                </c:pt>
                <c:pt idx="7">
                  <c:v>12204</c:v>
                </c:pt>
                <c:pt idx="8">
                  <c:v>8655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C-4DFE-8798-703F1A2CAB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5220096"/>
        <c:axId val="585220576"/>
      </c:barChart>
      <c:catAx>
        <c:axId val="58522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220576"/>
        <c:crosses val="autoZero"/>
        <c:auto val="1"/>
        <c:lblAlgn val="ctr"/>
        <c:lblOffset val="100"/>
        <c:noMultiLvlLbl val="0"/>
      </c:catAx>
      <c:valAx>
        <c:axId val="58522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22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0.65248</cdr:x>
      <cdr:y>0.6386</cdr:y>
    </cdr:from>
    <cdr:to>
      <cdr:x>0.67989</cdr:x>
      <cdr:y>0.68249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6B53B10E-7A57-0F27-3E90-5267982ED855}"/>
            </a:ext>
          </a:extLst>
        </cdr:cNvPr>
        <cdr:cNvSpPr txBox="1"/>
      </cdr:nvSpPr>
      <cdr:spPr>
        <a:xfrm xmlns:a="http://schemas.openxmlformats.org/drawingml/2006/main">
          <a:off x="7552473" y="4030572"/>
          <a:ext cx="31719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#</a:t>
          </a:r>
          <a:endParaRPr lang="en-IN" sz="1200" dirty="0"/>
        </a:p>
      </cdr:txBody>
    </cdr:sp>
  </cdr:relSizeAnchor>
  <cdr:relSizeAnchor xmlns:cdr="http://schemas.openxmlformats.org/drawingml/2006/chartDrawing">
    <cdr:from>
      <cdr:x>0.15923</cdr:x>
      <cdr:y>0.5636</cdr:y>
    </cdr:from>
    <cdr:to>
      <cdr:x>0.18663</cdr:x>
      <cdr:y>0.60749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2189728D-301C-4931-AB1A-8FCF9C14C145}"/>
            </a:ext>
          </a:extLst>
        </cdr:cNvPr>
        <cdr:cNvSpPr txBox="1"/>
      </cdr:nvSpPr>
      <cdr:spPr>
        <a:xfrm xmlns:a="http://schemas.openxmlformats.org/drawingml/2006/main">
          <a:off x="1843049" y="3557239"/>
          <a:ext cx="31719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#</a:t>
          </a:r>
          <a:endParaRPr lang="en-IN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F1883-BCC9-4B79-A66A-1BE755C2E46C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ED740-4D46-4E96-A312-5016951B8B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880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82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4160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AEA82-960D-1260-A927-AAAF41784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3A003-271E-03B3-2898-AE4709FDA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55A19-92EE-3EC7-D204-8FC0590F8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Strategies: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Optimal store design and layout</a:t>
            </a:r>
          </a:p>
          <a:p>
            <a:pPr marL="285750" indent="-285750">
              <a:buFontTx/>
              <a:buChar char="-"/>
            </a:pPr>
            <a:r>
              <a:rPr lang="en-IN" dirty="0"/>
              <a:t>Real estate strategy</a:t>
            </a:r>
          </a:p>
          <a:p>
            <a:pPr marL="285750" indent="-285750">
              <a:buFontTx/>
              <a:buChar char="-"/>
            </a:pPr>
            <a:r>
              <a:rPr lang="en-IN" dirty="0"/>
              <a:t>Cluster based expansion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Lean staffing models: with manpower costs accounting for approximately 4% of revenue, compared to about 10% at upscale retailers</a:t>
            </a:r>
          </a:p>
          <a:p>
            <a:pPr marL="285750" indent="-285750">
              <a:buFontTx/>
              <a:buChar char="-"/>
            </a:pPr>
            <a:r>
              <a:rPr lang="en-IN" dirty="0"/>
              <a:t>Supply chain management</a:t>
            </a:r>
          </a:p>
          <a:p>
            <a:pPr marL="285750" indent="-285750">
              <a:buFontTx/>
              <a:buChar char="-"/>
            </a:pPr>
            <a:r>
              <a:rPr lang="en-IN" dirty="0"/>
              <a:t>Private labels</a:t>
            </a:r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E2D6A-5CAE-1D8E-D623-324BBCDEC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189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Strategies: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schemeClr val="bg1"/>
                </a:solidFill>
              </a:rPr>
              <a:t>No seasonal inventory – new inventory every 2 weeks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schemeClr val="bg1"/>
                </a:solidFill>
              </a:rPr>
              <a:t>FOCO model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5039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Strategies: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FMCG gets volume and apparel get margins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They store bulk of the inventory at regional warehouses, and then do milk run to stores every morning. The cost to store inventory at warehouse (Rs. 10/ sq ft) is much lower than at store (Rs. 60/sq ft)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8345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Strategies: Focus on higher Inventory Turns at the cost of margins to free up working capital and maintain freshness in stores</a:t>
            </a:r>
          </a:p>
          <a:p>
            <a:r>
              <a:rPr lang="en-IN" dirty="0"/>
              <a:t>Discounts: </a:t>
            </a:r>
          </a:p>
          <a:p>
            <a:pPr marL="285750" indent="-285750">
              <a:buFontTx/>
              <a:buChar char="-"/>
            </a:pPr>
            <a:r>
              <a:rPr lang="en-IN" dirty="0"/>
              <a:t>Identify slow movers</a:t>
            </a:r>
          </a:p>
          <a:p>
            <a:pPr marL="285750" indent="-285750">
              <a:buFontTx/>
              <a:buChar char="-"/>
            </a:pPr>
            <a:r>
              <a:rPr lang="en-IN" dirty="0"/>
              <a:t>2 weeks – 30% discount</a:t>
            </a:r>
          </a:p>
          <a:p>
            <a:pPr marL="285750" indent="-285750">
              <a:buFontTx/>
              <a:buChar char="-"/>
            </a:pPr>
            <a:r>
              <a:rPr lang="en-IN" dirty="0"/>
              <a:t>1 month – 50% discount</a:t>
            </a:r>
          </a:p>
          <a:p>
            <a:pPr marL="285750" indent="-285750">
              <a:buFontTx/>
              <a:buChar char="-"/>
            </a:pPr>
            <a:r>
              <a:rPr lang="en-IN" dirty="0"/>
              <a:t>2 Months – 70% discount</a:t>
            </a:r>
          </a:p>
          <a:p>
            <a:endParaRPr lang="en-US" dirty="0"/>
          </a:p>
          <a:p>
            <a:r>
              <a:rPr lang="en-US" dirty="0"/>
              <a:t>40% - own Design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31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729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951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Trent – apparel has had double digit </a:t>
            </a:r>
            <a:r>
              <a:rPr lang="en-US" dirty="0" err="1"/>
              <a:t>sssg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274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547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72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341 – no F&amp;G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18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$111.6Bn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64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Multi-Brand Outlets (MBOs):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2361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743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and external collaboration is must!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268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lead time also comes with higher set of variations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3443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ED740-4D46-4E96-A312-5016951B8B0D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503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94BC-5589-61CD-45DE-F7E8D464C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72C1D-988B-E3B5-771F-52E984CEC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63350-877D-2455-C36D-C08775F6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FAEDB-A229-92BE-5208-4BC8AE13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18AEF-ADA4-36CB-3E09-FDCBB04A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711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96BC-F5A1-47BC-55B8-F384DD5D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0D8CF-0D13-852A-C806-AB26491D1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93788-049C-B05A-03FE-B95BFEC3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C76C2-06FE-34BA-9640-D4CA6ACB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42-878A-7272-EF99-6ECC9FD9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974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2EFC0-8BBD-2250-F4AC-B32598EC5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97DEC-B030-D33B-F4A4-D0D2E4ECD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CCC38-2803-B735-9750-E6F3AB567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5F825-A0D2-B84D-C90B-25AFF027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D8BBD-E30E-3AEE-9503-887D3FA4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996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3EDA-0379-793A-697F-DF5BA3F4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ECBD-96B5-F381-2787-6B6C5705D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DDC4-5516-A843-1D68-4D78383A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4EDAD-D52B-19A5-6AE5-9AC2894B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6D43-5551-A867-08CC-3AE21AB53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132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C337-A1D0-7619-3CD5-EB910BF0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AA9A9-5528-1E40-B02C-7296D78CC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91949-3D12-6CA1-542F-146155D4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EFD19-CEED-45AD-299D-C64846F5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E10B7-CC31-440D-3811-0A1BC441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35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0722-9439-3A9D-BB0A-EE3C219A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062A-E9EF-C2AC-958C-031AA3BC3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C16F3-36D2-B715-9649-41A19F9D4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F0F9F-982F-7400-77EB-D969A5DE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C4504-2082-9306-12A1-4782E02B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4BDCD-04F5-F45E-3782-CFDEA610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35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F32F-98B5-0A09-6FB1-36BB3098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88B5B-761C-AA49-516A-1340D04AB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03091-C744-4E13-6DD0-1F7315916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CBDA1-FBAB-14E5-9AA4-252FD7A5A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D7490-2587-89FD-4713-1172919A2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685211-CFAC-0363-B171-DCEF99A9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9833B-1D4E-3C24-B686-87111039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94093-E23D-2E4A-27E7-13F41329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298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CF3B-141A-368B-35CF-9037D401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A28BF-59B1-9B02-2C58-0F024764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1DD9A-0ABE-5919-C55D-C8919CA4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7B173-B76C-FC86-2D03-26B610AA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36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4B142-E628-6115-B3D5-69E26354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F5ABCE-4BD0-3DF2-8F7F-75B77E23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BA151-1DEC-FD49-7EBD-532BDC58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247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F250-0A8F-DF7E-02E0-D7FEAB8C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60831-E7FC-9BA3-2DFA-336A77EB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5A3C-017C-AE44-04B3-AEC31222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2D670-5F15-B3B4-C48B-DA90DB44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54027-F449-8680-3DF4-5766A033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1E941-33DF-FC32-7368-9F508AE9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275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4BAF-EE8B-70B5-D1A0-F61A6847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B2C6F-6970-49F4-9A8E-ACA1C664A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FF05B-8423-20BC-ED5E-9D9022E05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6486B-0949-0668-28D5-C7AFFE87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940B2-59ED-5251-05A5-92C7E754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20F97-8437-0E67-60D7-E330A232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228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FB9DF-82DD-B95F-DBDB-1CD9D890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7558C-7D6E-7261-35FF-D8B8D4C6D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A39EC-27E1-508E-6793-F681A5F35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8A5EE-42DF-45BD-BCE6-C8582C4B5684}" type="datetimeFigureOut">
              <a:rPr lang="en-IN" smtClean="0"/>
              <a:t>03-07-2025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4B8AE-328A-BE76-E750-B9DD81529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CE2F6-01D9-9CE1-75F8-0923C20BE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E1A9F4-1C2D-4A8C-B6BB-1524376DD22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231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card with a person's face&#10;&#10;AI-generated content may be incorrect.">
            <a:extLst>
              <a:ext uri="{FF2B5EF4-FFF2-40B4-BE49-F238E27FC236}">
                <a16:creationId xmlns:a16="http://schemas.microsoft.com/office/drawing/2014/main" id="{010EDCD0-36AB-165C-E98A-DEB2CC66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9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394F86C-59F3-3ACC-7A25-6894E9EE79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946976"/>
              </p:ext>
            </p:extLst>
          </p:nvPr>
        </p:nvGraphicFramePr>
        <p:xfrm>
          <a:off x="312232" y="323385"/>
          <a:ext cx="11731083" cy="653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AD1890E-6155-7265-793A-C6332718BF8C}"/>
              </a:ext>
            </a:extLst>
          </p:cNvPr>
          <p:cNvSpPr txBox="1"/>
          <p:nvPr/>
        </p:nvSpPr>
        <p:spPr>
          <a:xfrm>
            <a:off x="0" y="6579219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Annual Reports (FY24)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784877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6C5BE15-F6B4-D488-B63D-7ED8F68DF5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544055"/>
              </p:ext>
            </p:extLst>
          </p:nvPr>
        </p:nvGraphicFramePr>
        <p:xfrm>
          <a:off x="200721" y="144966"/>
          <a:ext cx="11809141" cy="643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9247D3-6231-C780-B8C8-5B79D49DF3C8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525312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Zudio Marathahalli - Bangalore's Premier Shopping Destination">
            <a:extLst>
              <a:ext uri="{FF2B5EF4-FFF2-40B4-BE49-F238E27FC236}">
                <a16:creationId xmlns:a16="http://schemas.microsoft.com/office/drawing/2014/main" id="{937E889F-30C7-D12D-AFB6-95E815302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-2102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4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32F06-13B7-5D4F-CBCC-3FCF54B67543}"/>
              </a:ext>
            </a:extLst>
          </p:cNvPr>
          <p:cNvSpPr txBox="1"/>
          <p:nvPr/>
        </p:nvSpPr>
        <p:spPr>
          <a:xfrm>
            <a:off x="0" y="6579219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KoyFin</a:t>
            </a:r>
            <a:endParaRPr lang="en-IN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74959-D881-BC43-720A-D69BA500B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12192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5E75-407F-443B-FC7A-DE73A989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India Consumption Story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B27C-0CDC-1D27-D58F-E46BC001C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872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2A3F7-3B49-FB2F-80C9-FB3F1B3A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8" y="304800"/>
            <a:ext cx="12196957" cy="6245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8561D-B451-0F33-F3F9-6B62BB996AE3}"/>
              </a:ext>
            </a:extLst>
          </p:cNvPr>
          <p:cNvSpPr txBox="1"/>
          <p:nvPr/>
        </p:nvSpPr>
        <p:spPr>
          <a:xfrm>
            <a:off x="-4958" y="6629047"/>
            <a:ext cx="5845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ABFRL Investor Day Presentation</a:t>
            </a:r>
            <a:endParaRPr lang="en-IN" sz="1100" dirty="0"/>
          </a:p>
        </p:txBody>
      </p:sp>
    </p:spTree>
    <p:extLst>
      <p:ext uri="{BB962C8B-B14F-4D97-AF65-F5344CB8AC3E}">
        <p14:creationId xmlns:p14="http://schemas.microsoft.com/office/powerpoint/2010/main" val="397662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CAA2-CD83-0A2A-9A3F-98608E5D5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lliput Land - Penguin Random House India">
            <a:extLst>
              <a:ext uri="{FF2B5EF4-FFF2-40B4-BE49-F238E27FC236}">
                <a16:creationId xmlns:a16="http://schemas.microsoft.com/office/drawing/2014/main" id="{2DADD57F-6ED8-D769-EBDB-57F71C4B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"/>
            <a:ext cx="12169876" cy="658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5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een and white table&#10;&#10;AI-generated content may be incorrect.">
            <a:extLst>
              <a:ext uri="{FF2B5EF4-FFF2-40B4-BE49-F238E27FC236}">
                <a16:creationId xmlns:a16="http://schemas.microsoft.com/office/drawing/2014/main" id="{5F0ECD0E-0CE7-5414-6189-585851FA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00"/>
          <a:stretch>
            <a:fillRect/>
          </a:stretch>
        </p:blipFill>
        <p:spPr>
          <a:xfrm>
            <a:off x="464634" y="-34038"/>
            <a:ext cx="11262731" cy="653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027E3-35FF-48A9-BDB0-F6AC5D39DA9A}"/>
              </a:ext>
            </a:extLst>
          </p:cNvPr>
          <p:cNvSpPr txBox="1"/>
          <p:nvPr/>
        </p:nvSpPr>
        <p:spPr>
          <a:xfrm>
            <a:off x="0" y="6596390"/>
            <a:ext cx="2529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Wazir Analysis (FY23)</a:t>
            </a:r>
            <a:endParaRPr lang="en-IN" sz="10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A3822-D487-A375-B7DE-107AFCFC2242}"/>
              </a:ext>
            </a:extLst>
          </p:cNvPr>
          <p:cNvSpPr/>
          <p:nvPr/>
        </p:nvSpPr>
        <p:spPr>
          <a:xfrm>
            <a:off x="557561" y="5988205"/>
            <a:ext cx="10783229" cy="40144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CD0E8-012B-018A-A945-15AF03A4DC6F}"/>
              </a:ext>
            </a:extLst>
          </p:cNvPr>
          <p:cNvSpPr/>
          <p:nvPr/>
        </p:nvSpPr>
        <p:spPr>
          <a:xfrm>
            <a:off x="557561" y="1535151"/>
            <a:ext cx="10783229" cy="40144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1C51CB-EF37-EE5D-AAAF-5B328B070C2D}"/>
              </a:ext>
            </a:extLst>
          </p:cNvPr>
          <p:cNvSpPr/>
          <p:nvPr/>
        </p:nvSpPr>
        <p:spPr>
          <a:xfrm>
            <a:off x="4404732" y="1048215"/>
            <a:ext cx="802888" cy="39170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29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creen&#10;&#10;AI-generated content may be incorrect.">
            <a:extLst>
              <a:ext uri="{FF2B5EF4-FFF2-40B4-BE49-F238E27FC236}">
                <a16:creationId xmlns:a16="http://schemas.microsoft.com/office/drawing/2014/main" id="{82A5CB91-D659-3AC2-3E5B-E218418E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87" y="9254"/>
            <a:ext cx="6343625" cy="68394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322114-7509-6194-6AA3-137A73C6862D}"/>
              </a:ext>
            </a:extLst>
          </p:cNvPr>
          <p:cNvSpPr/>
          <p:nvPr/>
        </p:nvSpPr>
        <p:spPr>
          <a:xfrm>
            <a:off x="3133493" y="5787482"/>
            <a:ext cx="5720575" cy="36799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43D062-EE1C-34FA-224B-E7459BBC171A}"/>
              </a:ext>
            </a:extLst>
          </p:cNvPr>
          <p:cNvSpPr/>
          <p:nvPr/>
        </p:nvSpPr>
        <p:spPr>
          <a:xfrm>
            <a:off x="3133492" y="1568604"/>
            <a:ext cx="5720575" cy="36799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10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oppers Stop opens its first store in Shillong | Retail News India">
            <a:extLst>
              <a:ext uri="{FF2B5EF4-FFF2-40B4-BE49-F238E27FC236}">
                <a16:creationId xmlns:a16="http://schemas.microsoft.com/office/drawing/2014/main" id="{B1B1BDD8-243D-F0E8-3164-8609FD26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5" y="132700"/>
            <a:ext cx="5350728" cy="30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tore front with a sign&#10;&#10;AI-generated content may be incorrect.">
            <a:extLst>
              <a:ext uri="{FF2B5EF4-FFF2-40B4-BE49-F238E27FC236}">
                <a16:creationId xmlns:a16="http://schemas.microsoft.com/office/drawing/2014/main" id="{B776281D-2789-EEE0-AA5A-8DA26BD34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3" y="1736088"/>
            <a:ext cx="5195337" cy="3117202"/>
          </a:xfrm>
          <a:prstGeom prst="rect">
            <a:avLst/>
          </a:prstGeom>
        </p:spPr>
      </p:pic>
      <p:pic>
        <p:nvPicPr>
          <p:cNvPr id="5126" name="Picture 6" descr="Gallery of Jockey Exclusive Store near Rohini Court - Jockey India">
            <a:extLst>
              <a:ext uri="{FF2B5EF4-FFF2-40B4-BE49-F238E27FC236}">
                <a16:creationId xmlns:a16="http://schemas.microsoft.com/office/drawing/2014/main" id="{8F576662-065A-7654-FB9D-1585DCFA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77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705E8-BE9C-26E7-4DA3-ED6A0622E762}"/>
              </a:ext>
            </a:extLst>
          </p:cNvPr>
          <p:cNvSpPr txBox="1"/>
          <p:nvPr/>
        </p:nvSpPr>
        <p:spPr>
          <a:xfrm>
            <a:off x="5936732" y="278781"/>
            <a:ext cx="346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Multi-Brand Outlets (MBOs)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5E66E-09B9-78B4-397C-694264ADB6AE}"/>
              </a:ext>
            </a:extLst>
          </p:cNvPr>
          <p:cNvSpPr txBox="1"/>
          <p:nvPr/>
        </p:nvSpPr>
        <p:spPr>
          <a:xfrm>
            <a:off x="155550" y="5560741"/>
            <a:ext cx="1627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Exclusive Brand Outlets (EBOs)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19F81-2EDE-9AC5-D131-705CEE3963DC}"/>
              </a:ext>
            </a:extLst>
          </p:cNvPr>
          <p:cNvSpPr txBox="1"/>
          <p:nvPr/>
        </p:nvSpPr>
        <p:spPr>
          <a:xfrm>
            <a:off x="6807093" y="4958834"/>
            <a:ext cx="346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Large Format Stores (LFS)</a:t>
            </a:r>
          </a:p>
        </p:txBody>
      </p:sp>
    </p:spTree>
    <p:extLst>
      <p:ext uri="{BB962C8B-B14F-4D97-AF65-F5344CB8AC3E}">
        <p14:creationId xmlns:p14="http://schemas.microsoft.com/office/powerpoint/2010/main" val="45045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Market People Food Stock Illustrations – 32,300 Market People Food Stock  Illustrations, Vectors &amp; Clipart - Dreamstime">
            <a:extLst>
              <a:ext uri="{FF2B5EF4-FFF2-40B4-BE49-F238E27FC236}">
                <a16:creationId xmlns:a16="http://schemas.microsoft.com/office/drawing/2014/main" id="{53F68CA9-930E-4E10-FCB4-8DEE9A81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9" b="1959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6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BA02-46AF-2399-C8B2-2CD392E0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Challenges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99A2-B2DB-D4FF-BA88-7EF2D33CB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209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627CF-9103-844F-FC28-99767DAA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" y="217714"/>
            <a:ext cx="12177050" cy="6289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62E7A-0A5A-655D-4C81-22960B9F8D6A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616404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86FD8-209D-48DD-3391-012104628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1"/>
          <a:stretch>
            <a:fillRect/>
          </a:stretch>
        </p:blipFill>
        <p:spPr>
          <a:xfrm>
            <a:off x="0" y="1159727"/>
            <a:ext cx="12194315" cy="43415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B5951E-20BC-1122-8F3F-B6B22C8E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Steps in delivering  a fashion season for a retail brand</a:t>
            </a:r>
            <a:endParaRPr lang="en-I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B8529-957F-0243-E20A-46DB2B52CCB6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02342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30D6C-7A90-8D79-A9D4-1E8A0C6A4C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55" t="5481" r="5294" b="5790"/>
          <a:stretch>
            <a:fillRect/>
          </a:stretch>
        </p:blipFill>
        <p:spPr>
          <a:xfrm>
            <a:off x="2093225" y="1126741"/>
            <a:ext cx="7610244" cy="4604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5F8B9-F379-9C80-9A44-8060ACAADD1C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Consulting, 100 respondents</a:t>
            </a:r>
            <a:endParaRPr lang="en-IN" sz="105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7F4300C-3B8D-5845-761E-3B558F0D616B}"/>
              </a:ext>
            </a:extLst>
          </p:cNvPr>
          <p:cNvSpPr txBox="1">
            <a:spLocks/>
          </p:cNvSpPr>
          <p:nvPr/>
        </p:nvSpPr>
        <p:spPr>
          <a:xfrm>
            <a:off x="640547" y="32578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Lead Time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930546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695690-D462-0A73-A4E9-B5EDA1F8F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54" y="1469294"/>
            <a:ext cx="7393638" cy="2821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5B19A8-4219-222E-69E2-FFE35A570700}"/>
              </a:ext>
            </a:extLst>
          </p:cNvPr>
          <p:cNvSpPr txBox="1"/>
          <p:nvPr/>
        </p:nvSpPr>
        <p:spPr>
          <a:xfrm>
            <a:off x="4813391" y="949374"/>
            <a:ext cx="674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Percentage of styles which gets into broken size sets at store (with no stock at warehouse to replenish)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35D064-D16E-041A-BDBD-98970F0A859E}"/>
              </a:ext>
            </a:extLst>
          </p:cNvPr>
          <p:cNvSpPr txBox="1"/>
          <p:nvPr/>
        </p:nvSpPr>
        <p:spPr>
          <a:xfrm>
            <a:off x="4813391" y="3212329"/>
            <a:ext cx="674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Full-price sell-through percentage (without discount) for the season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D65A2-36AF-9E94-6D1E-8CEBF497042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Consulting, 100 respondents</a:t>
            </a:r>
            <a:endParaRPr lang="en-IN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35F35-2A51-1223-33EB-0ACD21DF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91" y="3858660"/>
            <a:ext cx="6740164" cy="2128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3116F-6666-3A03-8487-E1ACACB5A46F}"/>
              </a:ext>
            </a:extLst>
          </p:cNvPr>
          <p:cNvSpPr txBox="1"/>
          <p:nvPr/>
        </p:nvSpPr>
        <p:spPr>
          <a:xfrm>
            <a:off x="367429" y="1873501"/>
            <a:ext cx="4282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Wrong forecasts leading: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Some styles selling fast</a:t>
            </a:r>
          </a:p>
          <a:p>
            <a:r>
              <a:rPr lang="en-US" sz="2400" dirty="0"/>
              <a:t>      </a:t>
            </a:r>
            <a:r>
              <a:rPr lang="en-US" sz="2400" b="1" dirty="0"/>
              <a:t>Cut sizes</a:t>
            </a:r>
          </a:p>
          <a:p>
            <a:endParaRPr lang="en-US" sz="2400" b="1" dirty="0"/>
          </a:p>
          <a:p>
            <a:r>
              <a:rPr lang="en-US" sz="2400" dirty="0"/>
              <a:t>2.  Some styles selling slower</a:t>
            </a:r>
          </a:p>
          <a:p>
            <a:r>
              <a:rPr lang="en-IN" sz="2400" b="1" dirty="0"/>
              <a:t>       Low sell through</a:t>
            </a:r>
          </a:p>
        </p:txBody>
      </p:sp>
    </p:spTree>
    <p:extLst>
      <p:ext uri="{BB962C8B-B14F-4D97-AF65-F5344CB8AC3E}">
        <p14:creationId xmlns:p14="http://schemas.microsoft.com/office/powerpoint/2010/main" val="82774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E4A269-5C78-5463-3B3D-6559085F4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992" y="1187176"/>
            <a:ext cx="7188276" cy="2068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E6EB2-0D2B-438E-43EB-734A6319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992" y="3747461"/>
            <a:ext cx="7188276" cy="2279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CB845-602A-2F2B-4FC0-640E6FC7C96B}"/>
              </a:ext>
            </a:extLst>
          </p:cNvPr>
          <p:cNvSpPr txBox="1"/>
          <p:nvPr/>
        </p:nvSpPr>
        <p:spPr>
          <a:xfrm>
            <a:off x="405151" y="1178665"/>
            <a:ext cx="42825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Percentage of actual receipts v/s the original deployment plan (at a style level) at stores</a:t>
            </a:r>
          </a:p>
          <a:p>
            <a:r>
              <a:rPr lang="en-US" sz="2400" b="1" dirty="0"/>
              <a:t>On-Time In-Full %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Average Delay </a:t>
            </a:r>
            <a:r>
              <a:rPr lang="en-US" sz="2400" dirty="0"/>
              <a:t>in receipt at store vis-à-vis the planed date</a:t>
            </a:r>
            <a:endParaRPr lang="en-I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16554-76C6-4E93-8606-60E8110FF02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Consulting, 100 respondents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297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D13C4-27E2-2638-B1C8-A5153D98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56" y="98420"/>
            <a:ext cx="10096288" cy="6661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8BEAD-BB55-9E70-ABE9-58B79E391674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66768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D566-141F-3CF7-257A-6ECD74C0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979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 season tactics to overcome the long lead time shortcomings</a:t>
            </a:r>
            <a:endParaRPr lang="en-I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BB0-4E58-90A0-05F6-0A4906DA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4269"/>
            <a:ext cx="10515599" cy="47286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C1D1A-C313-FA7E-CDA0-1A4AA85BCC0F}"/>
              </a:ext>
            </a:extLst>
          </p:cNvPr>
          <p:cNvSpPr txBox="1"/>
          <p:nvPr/>
        </p:nvSpPr>
        <p:spPr>
          <a:xfrm>
            <a:off x="0" y="6615235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474535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89C9-4434-65A8-2FDE-9256430D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Core conflict in fashion</a:t>
            </a:r>
            <a:endParaRPr lang="en-IN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3B2CB-D0FD-3B7C-E140-E086CA3B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8"/>
          <a:stretch>
            <a:fillRect/>
          </a:stretch>
        </p:blipFill>
        <p:spPr>
          <a:xfrm>
            <a:off x="1462010" y="1025912"/>
            <a:ext cx="9602518" cy="5642061"/>
          </a:xfrm>
          <a:prstGeom prst="rect">
            <a:avLst/>
          </a:prstGeom>
        </p:spPr>
      </p:pic>
      <p:pic>
        <p:nvPicPr>
          <p:cNvPr id="1028" name="Picture 4" descr="Primark joins the UN Fashion Charter | Primark Cares (UK)">
            <a:extLst>
              <a:ext uri="{FF2B5EF4-FFF2-40B4-BE49-F238E27FC236}">
                <a16:creationId xmlns:a16="http://schemas.microsoft.com/office/drawing/2014/main" id="{0E59AD17-CC38-98D2-AB9D-0AA04F390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t="33469" r="14319" b="35240"/>
          <a:stretch/>
        </p:blipFill>
        <p:spPr bwMode="auto">
          <a:xfrm>
            <a:off x="167269" y="2928025"/>
            <a:ext cx="2334942" cy="10019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ara Logo Design Analysis | Logo Maker AI">
            <a:extLst>
              <a:ext uri="{FF2B5EF4-FFF2-40B4-BE49-F238E27FC236}">
                <a16:creationId xmlns:a16="http://schemas.microsoft.com/office/drawing/2014/main" id="{236D73B8-9E05-EBD4-CBD5-DBCF965E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33" y="3025217"/>
            <a:ext cx="2054157" cy="10784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C3035-4D7E-EB27-2D16-FAA411DED27D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Vector Consulting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8674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0E9BA8-9AFB-2003-8157-4157630C8F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631278"/>
              </p:ext>
            </p:extLst>
          </p:nvPr>
        </p:nvGraphicFramePr>
        <p:xfrm>
          <a:off x="323385" y="167268"/>
          <a:ext cx="11407698" cy="625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36EB1B-393E-019A-8EB9-0EF42C10FA4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15281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18EC-0333-89BB-8E08-1C96A397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Retail is Simple, </a:t>
            </a:r>
            <a:br>
              <a:rPr lang="en-US" dirty="0"/>
            </a:br>
            <a:r>
              <a:rPr lang="en-US" dirty="0"/>
              <a:t>not Easy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2919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2D13C2-B7B9-E42A-1690-F99B2CF1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7" y="446049"/>
            <a:ext cx="11946674" cy="59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3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8B31-A3F1-F68C-B920-AAF7B82BA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Value Retailers of India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2997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EBF9F-FF8A-FA89-32DB-E1E04CAC0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1180C0-52E5-ECFF-323F-76DB9E938367}"/>
              </a:ext>
            </a:extLst>
          </p:cNvPr>
          <p:cNvSpPr txBox="1">
            <a:spLocks/>
          </p:cNvSpPr>
          <p:nvPr/>
        </p:nvSpPr>
        <p:spPr>
          <a:xfrm>
            <a:off x="6426715" y="228937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A7B6C7-396A-1C03-13F7-FB25E5D649BE}"/>
              </a:ext>
            </a:extLst>
          </p:cNvPr>
          <p:cNvSpPr txBox="1">
            <a:spLocks/>
          </p:cNvSpPr>
          <p:nvPr/>
        </p:nvSpPr>
        <p:spPr>
          <a:xfrm>
            <a:off x="3796008" y="-143453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Value Retail Brands</a:t>
            </a:r>
          </a:p>
          <a:p>
            <a:pPr algn="ctr"/>
            <a:r>
              <a:rPr lang="en-IN" sz="1800" dirty="0"/>
              <a:t>~2000 Stores</a:t>
            </a:r>
            <a:endParaRPr lang="en-I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4F7CB-9268-A243-39AE-C011AA0D3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008" y="716046"/>
            <a:ext cx="5261413" cy="6129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E9EFC-DB18-DBED-0C29-17FA65B58C99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presentation (Q4FY25)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51993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E27C-9AF4-92E7-7138-C61EEF25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of Value Retailers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A71A-FA4A-D6E2-E9FA-6232E3E4C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946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D0A0CE0-2E09-F799-48CF-55C9E8031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109877"/>
              </p:ext>
            </p:extLst>
          </p:nvPr>
        </p:nvGraphicFramePr>
        <p:xfrm>
          <a:off x="245327" y="144966"/>
          <a:ext cx="11630722" cy="6434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8351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hopping bag&#10;&#10;AI-generated content may be incorrect.">
            <a:extLst>
              <a:ext uri="{FF2B5EF4-FFF2-40B4-BE49-F238E27FC236}">
                <a16:creationId xmlns:a16="http://schemas.microsoft.com/office/drawing/2014/main" id="{FBFA2CA5-AA34-16FD-3ACB-F99A2229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21" y="250949"/>
            <a:ext cx="7634957" cy="635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1A710-0B90-DF57-4090-9C3EF0A76552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Anarock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3711742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Zudio Opens 203 New Stores In India In FY 2023-24 - Textile Insights">
            <a:extLst>
              <a:ext uri="{FF2B5EF4-FFF2-40B4-BE49-F238E27FC236}">
                <a16:creationId xmlns:a16="http://schemas.microsoft.com/office/drawing/2014/main" id="{8CFA22F5-3692-8D79-F029-91B72875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7" b="345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53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2 Retail Q1 revenue rises 57% to Rs 414 crore - India Retailing">
            <a:extLst>
              <a:ext uri="{FF2B5EF4-FFF2-40B4-BE49-F238E27FC236}">
                <a16:creationId xmlns:a16="http://schemas.microsoft.com/office/drawing/2014/main" id="{92830659-2B0E-E534-01E4-3D1F9E4EE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666" y="621164"/>
            <a:ext cx="94826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hotos of V2 RETAIL LTD, Kapashera, New Delhi | June, 2025">
            <a:extLst>
              <a:ext uri="{FF2B5EF4-FFF2-40B4-BE49-F238E27FC236}">
                <a16:creationId xmlns:a16="http://schemas.microsoft.com/office/drawing/2014/main" id="{5DA4CA85-A00D-0A04-853C-1EF8D3C78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14" descr="merchant image">
            <a:extLst>
              <a:ext uri="{FF2B5EF4-FFF2-40B4-BE49-F238E27FC236}">
                <a16:creationId xmlns:a16="http://schemas.microsoft.com/office/drawing/2014/main" id="{6ACCD300-C6C7-497C-E166-A796BADD5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0773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38DA2-0473-9FDC-240A-13DDABA5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89" y="11151"/>
            <a:ext cx="104982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83715-648D-8BBE-4C39-27CA5ACF7C64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 err="1"/>
              <a:t>Dmart</a:t>
            </a:r>
            <a:r>
              <a:rPr lang="en-US" sz="1050" dirty="0"/>
              <a:t> Investor Presentation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138782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 Reasons Private Labels Are Booming">
            <a:extLst>
              <a:ext uri="{FF2B5EF4-FFF2-40B4-BE49-F238E27FC236}">
                <a16:creationId xmlns:a16="http://schemas.microsoft.com/office/drawing/2014/main" id="{11017F1E-A105-8A9B-24A6-8B7B42E8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933450"/>
            <a:ext cx="842962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5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F05E5C89-AE9C-BBD8-07C4-B9FAEA87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13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2178-753E-3638-280F-DA34952CB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C55932-6717-A6F6-D504-745BD77E20D7}"/>
              </a:ext>
            </a:extLst>
          </p:cNvPr>
          <p:cNvSpPr txBox="1">
            <a:spLocks/>
          </p:cNvSpPr>
          <p:nvPr/>
        </p:nvSpPr>
        <p:spPr>
          <a:xfrm>
            <a:off x="6426715" y="228937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18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C8AC284-24E6-DB08-72E6-EA86484C3396}"/>
              </a:ext>
            </a:extLst>
          </p:cNvPr>
          <p:cNvSpPr txBox="1">
            <a:spLocks/>
          </p:cNvSpPr>
          <p:nvPr/>
        </p:nvSpPr>
        <p:spPr>
          <a:xfrm>
            <a:off x="3660031" y="186096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Zudio</a:t>
            </a:r>
            <a:br>
              <a:rPr lang="en-US" sz="2400" b="1" dirty="0"/>
            </a:br>
            <a:r>
              <a:rPr lang="en-IN" sz="1800" dirty="0"/>
              <a:t>765 Stores | 235 Cities</a:t>
            </a:r>
            <a:endParaRPr lang="en-IN" sz="24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2747E3-89B5-A20A-39ED-237FD6D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55" y="1245997"/>
            <a:ext cx="4683489" cy="52296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92A41C-4B84-F944-F50B-A9A29BEC5ECA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presentation (Q4FY25)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3828278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udio opens flagship store in Noida">
            <a:extLst>
              <a:ext uri="{FF2B5EF4-FFF2-40B4-BE49-F238E27FC236}">
                <a16:creationId xmlns:a16="http://schemas.microsoft.com/office/drawing/2014/main" id="{D47F9DB3-1008-7E19-91ED-CF745FDA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06DF9-F9AE-ECF1-A801-462873048815}"/>
              </a:ext>
            </a:extLst>
          </p:cNvPr>
          <p:cNvSpPr txBox="1"/>
          <p:nvPr/>
        </p:nvSpPr>
        <p:spPr>
          <a:xfrm>
            <a:off x="0" y="6141638"/>
            <a:ext cx="6094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</a:rPr>
              <a:t>Average store size – 7,000-12,000 </a:t>
            </a:r>
            <a:r>
              <a:rPr lang="en-IN" sz="2000" b="1" dirty="0" err="1">
                <a:solidFill>
                  <a:schemeClr val="bg1"/>
                </a:solidFill>
              </a:rPr>
              <a:t>sq</a:t>
            </a:r>
            <a:r>
              <a:rPr lang="en-IN" sz="2000" b="1" dirty="0">
                <a:solidFill>
                  <a:schemeClr val="bg1"/>
                </a:solidFill>
              </a:rPr>
              <a:t> ft</a:t>
            </a:r>
          </a:p>
          <a:p>
            <a:r>
              <a:rPr lang="en-IN" sz="2000" b="1" dirty="0">
                <a:solidFill>
                  <a:schemeClr val="bg1"/>
                </a:solidFill>
              </a:rPr>
              <a:t>Average Capex Cost – 3-4cr</a:t>
            </a:r>
          </a:p>
          <a:p>
            <a:pPr algn="r"/>
            <a:endParaRPr lang="en-IN" sz="20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IN" sz="20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IN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92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A9D7-F1B4-8EE8-EB93-99311EA4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49FA1-33E6-5D47-E4EF-9F8CB367C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77" y="1160314"/>
            <a:ext cx="4825523" cy="50490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15C4B6-A8A7-235E-55F8-119F849D0CDB}"/>
              </a:ext>
            </a:extLst>
          </p:cNvPr>
          <p:cNvSpPr txBox="1">
            <a:spLocks/>
          </p:cNvSpPr>
          <p:nvPr/>
        </p:nvSpPr>
        <p:spPr>
          <a:xfrm>
            <a:off x="6426715" y="228937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83DAD-18E6-4280-96B4-37F6DD7F4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963" y="1203156"/>
            <a:ext cx="4690939" cy="517129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4B9354-3B88-F99D-3EB1-BD5C6BFF88D2}"/>
              </a:ext>
            </a:extLst>
          </p:cNvPr>
          <p:cNvSpPr txBox="1">
            <a:spLocks/>
          </p:cNvSpPr>
          <p:nvPr/>
        </p:nvSpPr>
        <p:spPr>
          <a:xfrm>
            <a:off x="3851464" y="143253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Vishal Mega Mart</a:t>
            </a:r>
          </a:p>
          <a:p>
            <a:pPr algn="ctr"/>
            <a:r>
              <a:rPr lang="en-IN" sz="1800" dirty="0"/>
              <a:t>696 Stores | 458 Cities</a:t>
            </a:r>
            <a:endParaRPr lang="en-IN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04633-A4B4-0D41-8B80-B6883D5B9F3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presentation (Q4FY25)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826573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Vishal Mega Mart weighing confidential filing of IPO papers; fourth after  Tata Play, Oyo &amp; Swiggy">
            <a:extLst>
              <a:ext uri="{FF2B5EF4-FFF2-40B4-BE49-F238E27FC236}">
                <a16:creationId xmlns:a16="http://schemas.microsoft.com/office/drawing/2014/main" id="{212C8F18-AF1A-48E3-E936-BE435944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8241-2D98-A23E-ED01-70A9E9324BF9}"/>
              </a:ext>
            </a:extLst>
          </p:cNvPr>
          <p:cNvSpPr txBox="1"/>
          <p:nvPr/>
        </p:nvSpPr>
        <p:spPr>
          <a:xfrm>
            <a:off x="83563" y="5876693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FMCG(28%) + GM(28%) + Apparel (44%)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Private label: 73%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Average store size: 18,000 sq ft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17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4CC6-C924-87E7-582A-F65BBCBC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279" y="228937"/>
            <a:ext cx="4871936" cy="97421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V2 Retail</a:t>
            </a:r>
            <a:br>
              <a:rPr lang="en-US" sz="2400" b="1" dirty="0"/>
            </a:br>
            <a:r>
              <a:rPr lang="en-IN" sz="1800" dirty="0"/>
              <a:t>189 Stores</a:t>
            </a:r>
            <a:r>
              <a:rPr lang="en-IN" sz="2400" dirty="0"/>
              <a:t> </a:t>
            </a:r>
            <a:r>
              <a:rPr lang="en-IN" sz="1800" dirty="0"/>
              <a:t>|</a:t>
            </a:r>
            <a:r>
              <a:rPr lang="en-IN" sz="2400" dirty="0"/>
              <a:t> </a:t>
            </a:r>
            <a:r>
              <a:rPr lang="en-IN" sz="1800" dirty="0"/>
              <a:t>150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44C92-7E4C-C1D8-AE18-2AF54A6F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79" y="1203156"/>
            <a:ext cx="4785935" cy="5289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410F89-D009-0076-44EC-3A9176F7F01C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presentation, con calls (Q4FY25)</a:t>
            </a:r>
            <a:endParaRPr lang="en-IN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40833-677E-ECD9-80F3-6EA53BDE5529}"/>
              </a:ext>
            </a:extLst>
          </p:cNvPr>
          <p:cNvSpPr txBox="1"/>
          <p:nvPr/>
        </p:nvSpPr>
        <p:spPr>
          <a:xfrm>
            <a:off x="6206247" y="134241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67DFB-FE68-3FFD-CA0F-DC536DB729BC}"/>
              </a:ext>
            </a:extLst>
          </p:cNvPr>
          <p:cNvSpPr txBox="1"/>
          <p:nvPr/>
        </p:nvSpPr>
        <p:spPr>
          <a:xfrm>
            <a:off x="9064357" y="6123542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Expansion plan: ~100 stores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286574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A352-003F-BB76-5A03-5AA9BEAE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V2 Retail continues expansion, launches new retail store in Patna, Bihar">
            <a:extLst>
              <a:ext uri="{FF2B5EF4-FFF2-40B4-BE49-F238E27FC236}">
                <a16:creationId xmlns:a16="http://schemas.microsoft.com/office/drawing/2014/main" id="{68C14B6D-5D63-EBE7-5E49-0E79DBC1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4E9E8-6217-8825-28A1-679C5B47ABD5}"/>
              </a:ext>
            </a:extLst>
          </p:cNvPr>
          <p:cNvSpPr txBox="1"/>
          <p:nvPr/>
        </p:nvSpPr>
        <p:spPr>
          <a:xfrm>
            <a:off x="0" y="6245123"/>
            <a:ext cx="609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Private label – 85%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Capex – 2.2cr</a:t>
            </a:r>
          </a:p>
        </p:txBody>
      </p:sp>
    </p:spTree>
    <p:extLst>
      <p:ext uri="{BB962C8B-B14F-4D97-AF65-F5344CB8AC3E}">
        <p14:creationId xmlns:p14="http://schemas.microsoft.com/office/powerpoint/2010/main" val="3124771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348A-BA37-1D49-2B28-C17F2BE3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1E05C1-50C3-7D88-5745-54CC215663F4}"/>
              </a:ext>
            </a:extLst>
          </p:cNvPr>
          <p:cNvSpPr txBox="1">
            <a:spLocks/>
          </p:cNvSpPr>
          <p:nvPr/>
        </p:nvSpPr>
        <p:spPr>
          <a:xfrm>
            <a:off x="6426715" y="228937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AA748-6258-1ED4-C9C9-40C8986D19AA}"/>
              </a:ext>
            </a:extLst>
          </p:cNvPr>
          <p:cNvSpPr txBox="1">
            <a:spLocks/>
          </p:cNvSpPr>
          <p:nvPr/>
        </p:nvSpPr>
        <p:spPr>
          <a:xfrm>
            <a:off x="893349" y="6611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Vmart </a:t>
            </a:r>
            <a:br>
              <a:rPr lang="en-US" sz="2400" b="1" dirty="0"/>
            </a:br>
            <a:r>
              <a:rPr lang="en-IN" sz="1800" dirty="0"/>
              <a:t>412 Stores | ~315 Cities</a:t>
            </a:r>
            <a:endParaRPr lang="en-I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F3777-B109-A12F-FA63-96AB79637E12}"/>
              </a:ext>
            </a:extLst>
          </p:cNvPr>
          <p:cNvSpPr txBox="1"/>
          <p:nvPr/>
        </p:nvSpPr>
        <p:spPr>
          <a:xfrm>
            <a:off x="952071" y="6060290"/>
            <a:ext cx="475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Excluding Unlimited (85 stores, mainly in south)</a:t>
            </a:r>
          </a:p>
          <a:p>
            <a:r>
              <a:rPr lang="en-US" sz="1600" dirty="0"/>
              <a:t>~65 stores</a:t>
            </a:r>
            <a:endParaRPr lang="en-IN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D65B5-B60C-310F-C8E8-A272978E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94" y="897236"/>
            <a:ext cx="4754492" cy="52040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E2C5F4-189B-AFA4-4234-052CF33F0879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presentation , con call(Q4FY25)</a:t>
            </a:r>
            <a:endParaRPr lang="en-IN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035D4-8177-74F0-D00C-0393F98E1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72" y="897236"/>
            <a:ext cx="4871936" cy="52305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8ACFAE-F1AA-C00D-9AB9-210E969FE058}"/>
              </a:ext>
            </a:extLst>
          </p:cNvPr>
          <p:cNvSpPr txBox="1">
            <a:spLocks/>
          </p:cNvSpPr>
          <p:nvPr/>
        </p:nvSpPr>
        <p:spPr>
          <a:xfrm>
            <a:off x="6461671" y="6611"/>
            <a:ext cx="4871936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Style </a:t>
            </a:r>
            <a:r>
              <a:rPr lang="en-US" sz="2400" b="1" dirty="0" err="1"/>
              <a:t>Baazar</a:t>
            </a:r>
            <a:endParaRPr lang="en-US" sz="2400" b="1" dirty="0"/>
          </a:p>
          <a:p>
            <a:pPr algn="ctr"/>
            <a:r>
              <a:rPr lang="en-IN" sz="1800" dirty="0"/>
              <a:t>214 Stores | 174 Cities</a:t>
            </a:r>
            <a:endParaRPr lang="en-IN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B8C46-9A38-2DC0-094F-46CD0570DAC8}"/>
              </a:ext>
            </a:extLst>
          </p:cNvPr>
          <p:cNvSpPr txBox="1"/>
          <p:nvPr/>
        </p:nvSpPr>
        <p:spPr>
          <a:xfrm>
            <a:off x="6426715" y="6127746"/>
            <a:ext cx="6094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Expansion Plan: ~40-50 stores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042047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Men's Fashion - Style Baazar">
            <a:extLst>
              <a:ext uri="{FF2B5EF4-FFF2-40B4-BE49-F238E27FC236}">
                <a16:creationId xmlns:a16="http://schemas.microsoft.com/office/drawing/2014/main" id="{E4D86E33-0822-F5A4-8B9C-E246AFAD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802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35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820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V-Mart: Fashioning Rural India">
            <a:extLst>
              <a:ext uri="{FF2B5EF4-FFF2-40B4-BE49-F238E27FC236}">
                <a16:creationId xmlns:a16="http://schemas.microsoft.com/office/drawing/2014/main" id="{005E9401-87E7-01CD-0F02-393B8E55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 b="8079"/>
          <a:stretch>
            <a:fillRect/>
          </a:stretch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28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CECBD-D850-393D-3E40-E0AAD32B4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58311"/>
              </p:ext>
            </p:extLst>
          </p:nvPr>
        </p:nvGraphicFramePr>
        <p:xfrm>
          <a:off x="312234" y="624468"/>
          <a:ext cx="11619572" cy="5252226"/>
        </p:xfrm>
        <a:graphic>
          <a:graphicData uri="http://schemas.openxmlformats.org/drawingml/2006/table">
            <a:tbl>
              <a:tblPr/>
              <a:tblGrid>
                <a:gridCol w="2748589">
                  <a:extLst>
                    <a:ext uri="{9D8B030D-6E8A-4147-A177-3AD203B41FA5}">
                      <a16:colId xmlns:a16="http://schemas.microsoft.com/office/drawing/2014/main" val="3557495824"/>
                    </a:ext>
                  </a:extLst>
                </a:gridCol>
                <a:gridCol w="1946425">
                  <a:extLst>
                    <a:ext uri="{9D8B030D-6E8A-4147-A177-3AD203B41FA5}">
                      <a16:colId xmlns:a16="http://schemas.microsoft.com/office/drawing/2014/main" val="2261891253"/>
                    </a:ext>
                  </a:extLst>
                </a:gridCol>
                <a:gridCol w="1899240">
                  <a:extLst>
                    <a:ext uri="{9D8B030D-6E8A-4147-A177-3AD203B41FA5}">
                      <a16:colId xmlns:a16="http://schemas.microsoft.com/office/drawing/2014/main" val="592939420"/>
                    </a:ext>
                  </a:extLst>
                </a:gridCol>
                <a:gridCol w="1679951">
                  <a:extLst>
                    <a:ext uri="{9D8B030D-6E8A-4147-A177-3AD203B41FA5}">
                      <a16:colId xmlns:a16="http://schemas.microsoft.com/office/drawing/2014/main" val="3280349938"/>
                    </a:ext>
                  </a:extLst>
                </a:gridCol>
                <a:gridCol w="1528703">
                  <a:extLst>
                    <a:ext uri="{9D8B030D-6E8A-4147-A177-3AD203B41FA5}">
                      <a16:colId xmlns:a16="http://schemas.microsoft.com/office/drawing/2014/main" val="2322612246"/>
                    </a:ext>
                  </a:extLst>
                </a:gridCol>
                <a:gridCol w="1816664">
                  <a:extLst>
                    <a:ext uri="{9D8B030D-6E8A-4147-A177-3AD203B41FA5}">
                      <a16:colId xmlns:a16="http://schemas.microsoft.com/office/drawing/2014/main" val="1190718984"/>
                    </a:ext>
                  </a:extLst>
                </a:gridCol>
              </a:tblGrid>
              <a:tr h="178188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40082"/>
                  </a:ext>
                </a:extLst>
              </a:tr>
              <a:tr h="797522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Parent Company/                                                                                                                                                                          Promoters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Trent </a:t>
                      </a:r>
                    </a:p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(Tata Group)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Reliance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Biyanis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ABFRL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Shoppers Stop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786264"/>
                  </a:ext>
                </a:extLst>
              </a:tr>
              <a:tr h="89094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Month/Year of Start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Sep'16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Aug'23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Jun'23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457815"/>
                  </a:ext>
                </a:extLst>
              </a:tr>
              <a:tr h="89094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No of Stores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26917"/>
                  </a:ext>
                </a:extLst>
              </a:tr>
              <a:tr h="890941">
                <a:tc>
                  <a:txBody>
                    <a:bodyPr/>
                    <a:lstStyle/>
                    <a:p>
                      <a:pPr algn="l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Expansion plan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~150-200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1000+ stores by 2026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~60-70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~40-50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~40-60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016639"/>
                  </a:ext>
                </a:extLst>
              </a:tr>
            </a:tbl>
          </a:graphicData>
        </a:graphic>
      </p:graphicFrame>
      <p:pic>
        <p:nvPicPr>
          <p:cNvPr id="3074" name="Picture 2" descr="Tata Zudio, opening at Iscon Mall on ...">
            <a:extLst>
              <a:ext uri="{FF2B5EF4-FFF2-40B4-BE49-F238E27FC236}">
                <a16:creationId xmlns:a16="http://schemas.microsoft.com/office/drawing/2014/main" id="{843A3CB9-8F34-EC91-54A0-61969219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09" y="1367152"/>
            <a:ext cx="1934272" cy="6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 Details of Style Union, Hyderabad, hyderabad on BranDig">
            <a:extLst>
              <a:ext uri="{FF2B5EF4-FFF2-40B4-BE49-F238E27FC236}">
                <a16:creationId xmlns:a16="http://schemas.microsoft.com/office/drawing/2014/main" id="{4944DA36-DC4A-D8D3-7D88-59965B46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62" y="1253524"/>
            <a:ext cx="1592095" cy="6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yle up - Capital Mall">
            <a:extLst>
              <a:ext uri="{FF2B5EF4-FFF2-40B4-BE49-F238E27FC236}">
                <a16:creationId xmlns:a16="http://schemas.microsoft.com/office/drawing/2014/main" id="{B87197F2-CA1D-8848-BB40-8DE8EB48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57" y="1375344"/>
            <a:ext cx="1592095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tune Fashion By Shoppers Stop">
            <a:extLst>
              <a:ext uri="{FF2B5EF4-FFF2-40B4-BE49-F238E27FC236}">
                <a16:creationId xmlns:a16="http://schemas.microsoft.com/office/drawing/2014/main" id="{6F5BF41A-A38E-3EC2-EE64-E69A945F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853" y="1159820"/>
            <a:ext cx="1714914" cy="89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youstYousta Hyderabad - Trendy Fashion for Youth">
            <a:extLst>
              <a:ext uri="{FF2B5EF4-FFF2-40B4-BE49-F238E27FC236}">
                <a16:creationId xmlns:a16="http://schemas.microsoft.com/office/drawing/2014/main" id="{492C41C9-BDA9-24D8-17B4-A9364CB5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27608"/>
            <a:ext cx="1899423" cy="18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B90674-BDA5-C217-DFC4-D2C7A96C10B3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disclosures, con calls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91790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E169D9-5E4A-BE0D-7FE4-ED0C0A7D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769"/>
            <a:ext cx="12192000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43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1" name="Rectangle 12300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6" name="Picture 8" descr="Shoppers Stop aims to open 60 new INTUNE stores in FY25 - India Retailing">
            <a:extLst>
              <a:ext uri="{FF2B5EF4-FFF2-40B4-BE49-F238E27FC236}">
                <a16:creationId xmlns:a16="http://schemas.microsoft.com/office/drawing/2014/main" id="{BBC25CEA-B763-799F-192F-EC72DFFF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r="2" b="9660"/>
          <a:stretch>
            <a:fillRect/>
          </a:stretch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lothing Stores Near Me | Style Union Store Locator">
            <a:extLst>
              <a:ext uri="{FF2B5EF4-FFF2-40B4-BE49-F238E27FC236}">
                <a16:creationId xmlns:a16="http://schemas.microsoft.com/office/drawing/2014/main" id="{B41B4F39-3FCB-742A-5584-08F16BCA9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r="9794" b="2"/>
          <a:stretch>
            <a:fillRect/>
          </a:stretch>
        </p:blipFill>
        <p:spPr bwMode="auto">
          <a:xfrm>
            <a:off x="6036526" y="0"/>
            <a:ext cx="6155474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liance Retail's Yousta expands to Madhya Pradesh with Indore store">
            <a:extLst>
              <a:ext uri="{FF2B5EF4-FFF2-40B4-BE49-F238E27FC236}">
                <a16:creationId xmlns:a16="http://schemas.microsoft.com/office/drawing/2014/main" id="{287DE219-2C06-262F-B91D-576D9455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06"/>
          <a:stretch>
            <a:fillRect/>
          </a:stretch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tyle Up Launches 31st Store At Nagaram, Hyderabad, Elevating Fashion  Accessibility">
            <a:extLst>
              <a:ext uri="{FF2B5EF4-FFF2-40B4-BE49-F238E27FC236}">
                <a16:creationId xmlns:a16="http://schemas.microsoft.com/office/drawing/2014/main" id="{363330B2-778E-96C2-9ECB-AC812D72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r="2" b="2"/>
          <a:stretch>
            <a:fillRect/>
          </a:stretch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86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FEFA18C-4CE9-21CD-31AB-B47EF203A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911810"/>
              </p:ext>
            </p:extLst>
          </p:nvPr>
        </p:nvGraphicFramePr>
        <p:xfrm>
          <a:off x="301083" y="211873"/>
          <a:ext cx="11731083" cy="642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FF7EBE-2061-F023-0848-1858957156C4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3404356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8D05427-4AD1-8254-1B0D-B306599E29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748100"/>
              </p:ext>
            </p:extLst>
          </p:nvPr>
        </p:nvGraphicFramePr>
        <p:xfrm>
          <a:off x="278779" y="223023"/>
          <a:ext cx="11619571" cy="633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CFFF40-EBCC-8349-1244-24D19E9EEA66}"/>
              </a:ext>
            </a:extLst>
          </p:cNvPr>
          <p:cNvSpPr txBox="1"/>
          <p:nvPr/>
        </p:nvSpPr>
        <p:spPr>
          <a:xfrm>
            <a:off x="11162371" y="6579219"/>
            <a:ext cx="39809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 3-year CAGR</a:t>
            </a:r>
            <a:endParaRPr lang="en-IN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31D26-C769-FAB3-9E78-640E2EB6AAE0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4276757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A85F376-17D0-8F97-67ED-6246A02828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76066"/>
              </p:ext>
            </p:extLst>
          </p:nvPr>
        </p:nvGraphicFramePr>
        <p:xfrm>
          <a:off x="245327" y="178420"/>
          <a:ext cx="11719932" cy="641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35668A-95E5-8D1A-8988-2FFFEFA5A443}"/>
              </a:ext>
            </a:extLst>
          </p:cNvPr>
          <p:cNvSpPr txBox="1"/>
          <p:nvPr/>
        </p:nvSpPr>
        <p:spPr>
          <a:xfrm>
            <a:off x="11021201" y="6523293"/>
            <a:ext cx="12060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# Calculated</a:t>
            </a:r>
          </a:p>
          <a:p>
            <a:pPr algn="r"/>
            <a:r>
              <a:rPr lang="en-US" sz="1050" dirty="0"/>
              <a:t>*3-year CAGR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77E56-B744-BD26-277A-AA4D3CDD0F87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3243087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EEAFD1C-852D-B96C-54B0-9913F97153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122645"/>
              </p:ext>
            </p:extLst>
          </p:nvPr>
        </p:nvGraphicFramePr>
        <p:xfrm>
          <a:off x="256478" y="178420"/>
          <a:ext cx="11731083" cy="640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EAC61B-6AE0-88EF-87D9-23BBCA81B078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423018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BF37E6F-FEFE-05E3-B778-E149929E5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639558"/>
              </p:ext>
            </p:extLst>
          </p:nvPr>
        </p:nvGraphicFramePr>
        <p:xfrm>
          <a:off x="401444" y="234176"/>
          <a:ext cx="11574966" cy="631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53B10E-7A57-0F27-3E90-5267982ED855}"/>
              </a:ext>
            </a:extLst>
          </p:cNvPr>
          <p:cNvSpPr txBox="1"/>
          <p:nvPr/>
        </p:nvSpPr>
        <p:spPr>
          <a:xfrm>
            <a:off x="4560849" y="3791415"/>
            <a:ext cx="4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AD540-3612-89F2-FD75-BEAAAF23A02E}"/>
              </a:ext>
            </a:extLst>
          </p:cNvPr>
          <p:cNvSpPr txBox="1"/>
          <p:nvPr/>
        </p:nvSpPr>
        <p:spPr>
          <a:xfrm>
            <a:off x="5698274" y="3068444"/>
            <a:ext cx="4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EDCF0-FE01-C32A-DC40-00C5A34B8D25}"/>
              </a:ext>
            </a:extLst>
          </p:cNvPr>
          <p:cNvSpPr txBox="1"/>
          <p:nvPr/>
        </p:nvSpPr>
        <p:spPr>
          <a:xfrm>
            <a:off x="10998820" y="6442502"/>
            <a:ext cx="1193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*Calculated </a:t>
            </a:r>
          </a:p>
          <a:p>
            <a:pPr algn="r"/>
            <a:r>
              <a:rPr lang="en-US" sz="1050" baseline="30000" dirty="0"/>
              <a:t>#</a:t>
            </a:r>
            <a:r>
              <a:rPr lang="en-US" sz="1050" dirty="0"/>
              <a:t>FY24</a:t>
            </a:r>
            <a:endParaRPr lang="en-IN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7D1F3-6A67-E600-7EBD-A9F7A493852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754464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84BE6B5-6CF8-5F15-30B6-27E14B1F4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210864"/>
              </p:ext>
            </p:extLst>
          </p:nvPr>
        </p:nvGraphicFramePr>
        <p:xfrm>
          <a:off x="367990" y="278780"/>
          <a:ext cx="11485756" cy="627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0BA05A-7C95-2361-A647-F2EE4F060CA5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500304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0BC1B9-0AF6-B070-6D64-DE9F797AF7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883124"/>
              </p:ext>
            </p:extLst>
          </p:nvPr>
        </p:nvGraphicFramePr>
        <p:xfrm>
          <a:off x="289932" y="234176"/>
          <a:ext cx="11586117" cy="631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5AB78E-4298-1F08-6D69-AA5F128BD710}"/>
              </a:ext>
            </a:extLst>
          </p:cNvPr>
          <p:cNvSpPr txBox="1"/>
          <p:nvPr/>
        </p:nvSpPr>
        <p:spPr>
          <a:xfrm>
            <a:off x="11686478" y="6623824"/>
            <a:ext cx="4616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*FY24</a:t>
            </a:r>
            <a:endParaRPr lang="en-IN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B99F6-8BD7-87A9-5CE9-F0C2C968FD42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643445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7DD0-30F2-3597-19AA-A3B89D1C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4" y="0"/>
            <a:ext cx="10515600" cy="1325563"/>
          </a:xfrm>
        </p:spPr>
        <p:txBody>
          <a:bodyPr/>
          <a:lstStyle/>
          <a:p>
            <a:r>
              <a:rPr lang="en-US" dirty="0"/>
              <a:t>Average transaction value and basket size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D32E6-D957-CC0C-9FE5-554E3AF1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39" y="910102"/>
            <a:ext cx="8564369" cy="5423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20AA7E-E87E-606B-7CB5-DDF4000C067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Wazir Analysis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4121054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03498-D688-E930-8DF4-E30D2548D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97" y="0"/>
            <a:ext cx="4471638" cy="6826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BCE-904C-21AA-7763-42E8BF8E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570" y="0"/>
            <a:ext cx="4070195" cy="67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2840-C719-EAA4-5235-704A2A9A9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4992"/>
            <a:ext cx="9144000" cy="2387600"/>
          </a:xfrm>
        </p:spPr>
        <p:txBody>
          <a:bodyPr/>
          <a:lstStyle/>
          <a:p>
            <a:r>
              <a:rPr lang="en-US" dirty="0"/>
              <a:t>Retail is a war fought EVERYDAY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2638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6DF84F0-ABB5-2DFB-2DCB-E9FDB3BCB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528417"/>
              </p:ext>
            </p:extLst>
          </p:nvPr>
        </p:nvGraphicFramePr>
        <p:xfrm>
          <a:off x="301083" y="167268"/>
          <a:ext cx="11664176" cy="645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6240B1A-DFB9-5ED9-5FBB-DA56CB8D770D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263383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5E79EE-56E5-C1CC-ADC7-0DB3668BC2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761354"/>
              </p:ext>
            </p:extLst>
          </p:nvPr>
        </p:nvGraphicFramePr>
        <p:xfrm>
          <a:off x="312234" y="189571"/>
          <a:ext cx="11708781" cy="643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35FF6B-73A1-A694-B97C-CD8510C4D238}"/>
              </a:ext>
            </a:extLst>
          </p:cNvPr>
          <p:cNvSpPr txBox="1"/>
          <p:nvPr/>
        </p:nvSpPr>
        <p:spPr>
          <a:xfrm>
            <a:off x="0" y="6615235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4286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79C0E94-228B-BC68-7E19-991A2DAD2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443632"/>
              </p:ext>
            </p:extLst>
          </p:nvPr>
        </p:nvGraphicFramePr>
        <p:xfrm>
          <a:off x="234176" y="167267"/>
          <a:ext cx="11742234" cy="644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26B0F3-4EE8-36E2-D2A0-7476C82EC9A4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893153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6FD37E4-7506-537B-6802-3CEE01B7F8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258608"/>
              </p:ext>
            </p:extLst>
          </p:nvPr>
        </p:nvGraphicFramePr>
        <p:xfrm>
          <a:off x="234176" y="156116"/>
          <a:ext cx="11764536" cy="6501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07414B-CCD9-6AF2-F845-342BE957B6EF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17859219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180E15-0056-D166-3668-D5421330BE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773972"/>
              </p:ext>
            </p:extLst>
          </p:nvPr>
        </p:nvGraphicFramePr>
        <p:xfrm>
          <a:off x="211873" y="133815"/>
          <a:ext cx="11764537" cy="653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CB2EB9E-BDDC-BFC1-6D89-092D04ABFC7A}"/>
              </a:ext>
            </a:extLst>
          </p:cNvPr>
          <p:cNvSpPr txBox="1"/>
          <p:nvPr/>
        </p:nvSpPr>
        <p:spPr>
          <a:xfrm>
            <a:off x="0" y="6604084"/>
            <a:ext cx="43871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Company Disclosures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val="2262792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APITAL RETURNS">
            <a:extLst>
              <a:ext uri="{FF2B5EF4-FFF2-40B4-BE49-F238E27FC236}">
                <a16:creationId xmlns:a16="http://schemas.microsoft.com/office/drawing/2014/main" id="{6E010013-7984-3A1C-B5AB-A1E84280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668" y="340811"/>
            <a:ext cx="4122731" cy="6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iagram of a company's capital/major city cycle&#10;&#10;AI-generated content may be incorrect.">
            <a:extLst>
              <a:ext uri="{FF2B5EF4-FFF2-40B4-BE49-F238E27FC236}">
                <a16:creationId xmlns:a16="http://schemas.microsoft.com/office/drawing/2014/main" id="{912EC2D3-CD34-79CE-2E56-7ED86B136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21" y="340811"/>
            <a:ext cx="5880174" cy="60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438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4BBF-745B-7A1B-BE3C-73EFD506E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018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E95C1F-44E1-EF67-93B3-F6BA694F8DFA}"/>
              </a:ext>
            </a:extLst>
          </p:cNvPr>
          <p:cNvSpPr txBox="1"/>
          <p:nvPr/>
        </p:nvSpPr>
        <p:spPr>
          <a:xfrm>
            <a:off x="0" y="6586688"/>
            <a:ext cx="2810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</a:t>
            </a:r>
            <a:r>
              <a:rPr lang="en-IN" sz="1050" dirty="0"/>
              <a:t>https://companiesmarketcap.com</a:t>
            </a:r>
          </a:p>
          <a:p>
            <a:endParaRPr lang="en-IN" sz="1050" dirty="0"/>
          </a:p>
        </p:txBody>
      </p:sp>
      <p:pic>
        <p:nvPicPr>
          <p:cNvPr id="7" name="Picture 2" descr="Walmart's Modern Logo Adds Trust And Friendliness To The Major Retailer  Through Welcoming Shapes &amp; Colors | DesignRush">
            <a:extLst>
              <a:ext uri="{FF2B5EF4-FFF2-40B4-BE49-F238E27FC236}">
                <a16:creationId xmlns:a16="http://schemas.microsoft.com/office/drawing/2014/main" id="{37307A3B-5478-4384-1EA4-6256230E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811" y="1101671"/>
            <a:ext cx="2657812" cy="16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9D7E92B3-5A6A-4CC5-812D-0EA57EA9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81" y="4515886"/>
            <a:ext cx="2432311" cy="8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B19EE-77CC-D60A-54A8-1071577B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088" y="8698"/>
            <a:ext cx="2993362" cy="6834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B8D616-6294-137D-D522-F1A5C33C3209}"/>
              </a:ext>
            </a:extLst>
          </p:cNvPr>
          <p:cNvSpPr txBox="1"/>
          <p:nvPr/>
        </p:nvSpPr>
        <p:spPr>
          <a:xfrm>
            <a:off x="676630" y="2234847"/>
            <a:ext cx="16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$758.85bn</a:t>
            </a:r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F2BE31-1894-7E52-B4D6-8951314127DA}"/>
              </a:ext>
            </a:extLst>
          </p:cNvPr>
          <p:cNvSpPr txBox="1"/>
          <p:nvPr/>
        </p:nvSpPr>
        <p:spPr>
          <a:xfrm>
            <a:off x="757007" y="5386997"/>
            <a:ext cx="16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$432.34bn</a:t>
            </a:r>
            <a:endParaRPr lang="en-IN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8E60B5-99E3-9AF2-4B18-65A7079F2D31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2284049" y="2419513"/>
            <a:ext cx="806284" cy="12660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089420-02CB-5B77-57AF-2EF093A5BBA6}"/>
              </a:ext>
            </a:extLst>
          </p:cNvPr>
          <p:cNvCxnSpPr>
            <a:cxnSpLocks/>
          </p:cNvCxnSpPr>
          <p:nvPr/>
        </p:nvCxnSpPr>
        <p:spPr>
          <a:xfrm flipH="1" flipV="1">
            <a:off x="2302435" y="5470228"/>
            <a:ext cx="787898" cy="607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746793E-0481-C06E-1576-6EA517EAD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79" y="0"/>
            <a:ext cx="2892088" cy="6818810"/>
          </a:xfrm>
          <a:prstGeom prst="rect">
            <a:avLst/>
          </a:prstGeom>
        </p:spPr>
      </p:pic>
      <p:pic>
        <p:nvPicPr>
          <p:cNvPr id="24" name="Picture 23" descr="A logo with a horse drawn carriage&#10;&#10;AI-generated content may be incorrect.">
            <a:extLst>
              <a:ext uri="{FF2B5EF4-FFF2-40B4-BE49-F238E27FC236}">
                <a16:creationId xmlns:a16="http://schemas.microsoft.com/office/drawing/2014/main" id="{3EEBF106-21F0-0C82-0C1D-E48B63210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709" y="8698"/>
            <a:ext cx="1536487" cy="15364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9C078B-C34D-B51A-A803-9610E7E6FFF9}"/>
              </a:ext>
            </a:extLst>
          </p:cNvPr>
          <p:cNvSpPr txBox="1"/>
          <p:nvPr/>
        </p:nvSpPr>
        <p:spPr>
          <a:xfrm>
            <a:off x="10374882" y="1261091"/>
            <a:ext cx="16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$271.33bn</a:t>
            </a:r>
            <a:endParaRPr lang="en-IN" dirty="0"/>
          </a:p>
        </p:txBody>
      </p: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F738DE94-76BF-D0E8-CAAF-520F86A55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21" y="2339764"/>
            <a:ext cx="1425475" cy="14254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D6ABBF-4F25-A682-7C5F-6A35668C5DE2}"/>
              </a:ext>
            </a:extLst>
          </p:cNvPr>
          <p:cNvSpPr txBox="1"/>
          <p:nvPr/>
        </p:nvSpPr>
        <p:spPr>
          <a:xfrm>
            <a:off x="10430389" y="3344345"/>
            <a:ext cx="16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$260.38bn</a:t>
            </a:r>
            <a:endParaRPr lang="en-I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5C44929-FC11-E0EB-9CC4-A49AC3D32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214" y="4559819"/>
            <a:ext cx="1625730" cy="9104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5C2C069-B8D6-0FC4-3B22-0496A3926637}"/>
              </a:ext>
            </a:extLst>
          </p:cNvPr>
          <p:cNvSpPr txBox="1"/>
          <p:nvPr/>
        </p:nvSpPr>
        <p:spPr>
          <a:xfrm>
            <a:off x="10430389" y="5242933"/>
            <a:ext cx="160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$158.52bn</a:t>
            </a:r>
            <a:endParaRPr lang="en-IN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0EA272-98C9-74C8-E82C-346EAADCF5D1}"/>
              </a:ext>
            </a:extLst>
          </p:cNvPr>
          <p:cNvCxnSpPr>
            <a:cxnSpLocks/>
          </p:cNvCxnSpPr>
          <p:nvPr/>
        </p:nvCxnSpPr>
        <p:spPr>
          <a:xfrm flipV="1">
            <a:off x="9782116" y="1216707"/>
            <a:ext cx="470098" cy="171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E502C-6977-88DC-2449-E23715F876DA}"/>
              </a:ext>
            </a:extLst>
          </p:cNvPr>
          <p:cNvCxnSpPr>
            <a:cxnSpLocks/>
          </p:cNvCxnSpPr>
          <p:nvPr/>
        </p:nvCxnSpPr>
        <p:spPr>
          <a:xfrm>
            <a:off x="9761745" y="1709424"/>
            <a:ext cx="613137" cy="10437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1B23CBC-A7A0-BE6A-3C6D-284FE514DBFE}"/>
              </a:ext>
            </a:extLst>
          </p:cNvPr>
          <p:cNvCxnSpPr>
            <a:cxnSpLocks/>
          </p:cNvCxnSpPr>
          <p:nvPr/>
        </p:nvCxnSpPr>
        <p:spPr>
          <a:xfrm>
            <a:off x="9782116" y="3656506"/>
            <a:ext cx="470098" cy="1046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30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lmart's Modern Logo Adds Trust And Friendliness To The Major Retailer  Through Welcoming Shapes &amp; Colors | DesignRush">
            <a:extLst>
              <a:ext uri="{FF2B5EF4-FFF2-40B4-BE49-F238E27FC236}">
                <a16:creationId xmlns:a16="http://schemas.microsoft.com/office/drawing/2014/main" id="{959D3589-5E2D-66A6-E8EE-4A846685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88" y="1166984"/>
            <a:ext cx="5291666" cy="320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8C5BCF2A-376D-2BE2-260A-8165D2D3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825049"/>
            <a:ext cx="5291667" cy="18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8E4CC-C3A4-71AD-0C3E-2FF8F9F2DF52}"/>
              </a:ext>
            </a:extLst>
          </p:cNvPr>
          <p:cNvSpPr txBox="1"/>
          <p:nvPr/>
        </p:nvSpPr>
        <p:spPr>
          <a:xfrm>
            <a:off x="424777" y="4265484"/>
            <a:ext cx="583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812A1-3F44-5D89-8027-DAEB2006C2D5}"/>
              </a:ext>
            </a:extLst>
          </p:cNvPr>
          <p:cNvSpPr txBox="1"/>
          <p:nvPr/>
        </p:nvSpPr>
        <p:spPr>
          <a:xfrm>
            <a:off x="880946" y="4634816"/>
            <a:ext cx="521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Customer has a lower income than the national average for the US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10409-E0E6-D3CC-D19A-489CD62B9BCD}"/>
              </a:ext>
            </a:extLst>
          </p:cNvPr>
          <p:cNvSpPr txBox="1"/>
          <p:nvPr/>
        </p:nvSpPr>
        <p:spPr>
          <a:xfrm>
            <a:off x="6333478" y="4593114"/>
            <a:ext cx="521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Customer has a higher income than the national average for the US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50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y Sam Walton : Made In America Book Online at Low Prices in India | Sam  Walton : Made In America Reviews &amp; Ratings - Amazon.in">
            <a:extLst>
              <a:ext uri="{FF2B5EF4-FFF2-40B4-BE49-F238E27FC236}">
                <a16:creationId xmlns:a16="http://schemas.microsoft.com/office/drawing/2014/main" id="{DE90D7F2-879E-7B36-9B2A-6E2C971C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7" y="808463"/>
            <a:ext cx="3201665" cy="524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l Price: Retail Revolutionary &amp; Social Innovator by Robert E. Price |  Goodreads">
            <a:extLst>
              <a:ext uri="{FF2B5EF4-FFF2-40B4-BE49-F238E27FC236}">
                <a16:creationId xmlns:a16="http://schemas.microsoft.com/office/drawing/2014/main" id="{FD64B888-265C-8B9C-F360-523BB7E6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54" y="808463"/>
            <a:ext cx="3720226" cy="524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COMING TRADER JOE">
            <a:extLst>
              <a:ext uri="{FF2B5EF4-FFF2-40B4-BE49-F238E27FC236}">
                <a16:creationId xmlns:a16="http://schemas.microsoft.com/office/drawing/2014/main" id="{9AC1B181-165B-BB73-7CA7-688414B7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793747"/>
            <a:ext cx="3449112" cy="52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27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9a8bf5-0627-46f5-be32-5686b8d7577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FE364A5FB43242841E3620425E2C6B" ma:contentTypeVersion="12" ma:contentTypeDescription="Create a new document." ma:contentTypeScope="" ma:versionID="b5da86d27546fc01dc9744761e561717">
  <xsd:schema xmlns:xsd="http://www.w3.org/2001/XMLSchema" xmlns:xs="http://www.w3.org/2001/XMLSchema" xmlns:p="http://schemas.microsoft.com/office/2006/metadata/properties" xmlns:ns3="7d9a8bf5-0627-46f5-be32-5686b8d75770" targetNamespace="http://schemas.microsoft.com/office/2006/metadata/properties" ma:root="true" ma:fieldsID="e654b320e0820ae2d572615a1e5c5427" ns3:_="">
    <xsd:import namespace="7d9a8bf5-0627-46f5-be32-5686b8d7577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a8bf5-0627-46f5-be32-5686b8d7577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5FF08C-92B2-4796-A2F8-93E1AC805F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4F4261-CC44-4CAD-A53C-07A5109EA176}">
  <ds:schemaRefs>
    <ds:schemaRef ds:uri="7d9a8bf5-0627-46f5-be32-5686b8d75770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090B54-84F8-474B-B9D8-670B4CBAC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9a8bf5-0627-46f5-be32-5686b8d757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7243</TotalTime>
  <Words>863</Words>
  <Application>Microsoft Office PowerPoint</Application>
  <PresentationFormat>Widescreen</PresentationFormat>
  <Paragraphs>207</Paragraphs>
  <Slides>66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Retail is Simple,  not Easy</vt:lpstr>
      <vt:lpstr>PowerPoint Presentation</vt:lpstr>
      <vt:lpstr>PowerPoint Presentation</vt:lpstr>
      <vt:lpstr>Retail is a war fought EVERYDAY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India Consumption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Retail Challenges</vt:lpstr>
      <vt:lpstr>PowerPoint Presentation</vt:lpstr>
      <vt:lpstr>Steps in delivering  a fashion season for a retail brand</vt:lpstr>
      <vt:lpstr>PowerPoint Presentation</vt:lpstr>
      <vt:lpstr>PowerPoint Presentation</vt:lpstr>
      <vt:lpstr>PowerPoint Presentation</vt:lpstr>
      <vt:lpstr>PowerPoint Presentation</vt:lpstr>
      <vt:lpstr>In season tactics to overcome the long lead time shortcomings</vt:lpstr>
      <vt:lpstr>Core conflict in fashion</vt:lpstr>
      <vt:lpstr>PowerPoint Presentation</vt:lpstr>
      <vt:lpstr>PowerPoint Presentation</vt:lpstr>
      <vt:lpstr>Value Retailers of India</vt:lpstr>
      <vt:lpstr>PowerPoint Presentation</vt:lpstr>
      <vt:lpstr>Strategies of Value Retailers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V2 Retail 189 Stores | 150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transaction value and basket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Jinal Jain</dc:creator>
  <cp:lastModifiedBy>Jinal Jain</cp:lastModifiedBy>
  <cp:revision>11</cp:revision>
  <dcterms:created xsi:type="dcterms:W3CDTF">2025-05-28T04:24:09Z</dcterms:created>
  <dcterms:modified xsi:type="dcterms:W3CDTF">2025-07-03T09:15:21Z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0x010100ABFE364A5FB43242841E3620425E2C6B</vt:lpwstr>
  </property>
</Properties>
</file>